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8288000" cy="10287000"/>
  <p:notesSz cx="6858000" cy="9144000"/>
  <p:embeddedFontLst>
    <p:embeddedFont>
      <p:font typeface="Aileron" panose="020B0604020202020204" charset="0"/>
      <p:regular r:id="rId34"/>
    </p:embeddedFont>
    <p:embeddedFont>
      <p:font typeface="Aileron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Oswald Bold" panose="020B0604020202020204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50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ses Valverde Díaz" userId="85087a792721c8d9" providerId="LiveId" clId="{7736254F-AC9D-47C4-82FE-E9DCDAADD222}"/>
    <pc:docChg chg="undo custSel addSld delSld">
      <pc:chgData name="Moises Valverde Díaz" userId="85087a792721c8d9" providerId="LiveId" clId="{7736254F-AC9D-47C4-82FE-E9DCDAADD222}" dt="2025-11-11T19:24:43.615" v="5" actId="47"/>
      <pc:docMkLst>
        <pc:docMk/>
      </pc:docMkLst>
      <pc:sldChg chg="del">
        <pc:chgData name="Moises Valverde Díaz" userId="85087a792721c8d9" providerId="LiveId" clId="{7736254F-AC9D-47C4-82FE-E9DCDAADD222}" dt="2025-11-11T19:24:10.896" v="0" actId="47"/>
        <pc:sldMkLst>
          <pc:docMk/>
          <pc:sldMk cId="0" sldId="256"/>
        </pc:sldMkLst>
      </pc:sldChg>
      <pc:sldChg chg="del">
        <pc:chgData name="Moises Valverde Díaz" userId="85087a792721c8d9" providerId="LiveId" clId="{7736254F-AC9D-47C4-82FE-E9DCDAADD222}" dt="2025-11-11T19:24:13.629" v="1" actId="47"/>
        <pc:sldMkLst>
          <pc:docMk/>
          <pc:sldMk cId="0" sldId="257"/>
        </pc:sldMkLst>
      </pc:sldChg>
      <pc:sldChg chg="add del">
        <pc:chgData name="Moises Valverde Díaz" userId="85087a792721c8d9" providerId="LiveId" clId="{7736254F-AC9D-47C4-82FE-E9DCDAADD222}" dt="2025-11-11T19:24:36.185" v="3" actId="47"/>
        <pc:sldMkLst>
          <pc:docMk/>
          <pc:sldMk cId="0" sldId="275"/>
        </pc:sldMkLst>
      </pc:sldChg>
      <pc:sldChg chg="del">
        <pc:chgData name="Moises Valverde Díaz" userId="85087a792721c8d9" providerId="LiveId" clId="{7736254F-AC9D-47C4-82FE-E9DCDAADD222}" dt="2025-11-11T19:24:42.228" v="4" actId="47"/>
        <pc:sldMkLst>
          <pc:docMk/>
          <pc:sldMk cId="0" sldId="289"/>
        </pc:sldMkLst>
      </pc:sldChg>
      <pc:sldChg chg="del">
        <pc:chgData name="Moises Valverde Díaz" userId="85087a792721c8d9" providerId="LiveId" clId="{7736254F-AC9D-47C4-82FE-E9DCDAADD222}" dt="2025-11-11T19:24:43.615" v="5" actId="47"/>
        <pc:sldMkLst>
          <pc:docMk/>
          <pc:sldMk cId="0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11.11.2025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BERNY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En esta sección hablaremos sobre cómo la auditoría está cambiando con la era digital.</a:t>
            </a:r>
          </a:p>
          <a:p>
            <a:endParaRPr lang="en-US"/>
          </a:p>
          <a:p>
            <a:r>
              <a:rPr lang="en-US"/>
              <a:t>Las herramientas informáticas ahora permiten automatizar procesos, analizar datos masivos y mejorar la precisión de las auditorías.</a:t>
            </a:r>
          </a:p>
          <a:p>
            <a:endParaRPr lang="en-US"/>
          </a:p>
          <a:p>
            <a:r>
              <a:rPr lang="en-US"/>
              <a:t>Revisaremos las principales tendencias tecnológicas que están transformando la profesión y qué podemos esperar en el futuro cercano.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La inteligencia artificial y el aprendizaje automático se están usando para analizar enormes volúmenes de información.</a:t>
            </a:r>
          </a:p>
          <a:p>
            <a:endParaRPr lang="en-US"/>
          </a:p>
          <a:p>
            <a:r>
              <a:rPr lang="en-US"/>
              <a:t>Estas tecnologías detectan patrones o anomalías que el ojo humano podría pasar por alto.</a:t>
            </a:r>
          </a:p>
          <a:p>
            <a:endParaRPr lang="en-US"/>
          </a:p>
          <a:p>
            <a:r>
              <a:rPr lang="en-US"/>
              <a:t>Por ejemplo, MindBridge Ai utiliza IA para revisar transacciones financieras y detectar movimientos sospechosos.</a:t>
            </a:r>
          </a:p>
          <a:p>
            <a:endParaRPr lang="en-US"/>
          </a:p>
          <a:p>
            <a:r>
              <a:rPr lang="en-US"/>
              <a:t>Esto ayuda a los auditores a concentrarse en áreas de mayor riesgo.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La RPA consiste en el uso de robots de software que ejecutan tareas repetitivas como conciliaciones o extracción de datos.</a:t>
            </a:r>
          </a:p>
          <a:p>
            <a:endParaRPr lang="en-US"/>
          </a:p>
          <a:p>
            <a:r>
              <a:rPr lang="en-US"/>
              <a:t>Estas herramientas aumentan la eficiencia y reducen los errores humanos.</a:t>
            </a:r>
          </a:p>
          <a:p>
            <a:endParaRPr lang="en-US"/>
          </a:p>
          <a:p>
            <a:r>
              <a:rPr lang="en-US"/>
              <a:t>Un ejemplo es UiPath, que permite automatizar tareas contables y de auditoría, ahorrando tiempo al auditor para centrarse en el análisis.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Las plataformas en la nube facilitan el acceso remoto a la información de auditoría.</a:t>
            </a:r>
          </a:p>
          <a:p>
            <a:endParaRPr lang="en-US"/>
          </a:p>
          <a:p>
            <a:r>
              <a:rPr lang="en-US"/>
              <a:t>Esto es especialmente útil cuando los equipos trabajan desde distintas ubicaciones.</a:t>
            </a:r>
          </a:p>
          <a:p>
            <a:endParaRPr lang="en-US"/>
          </a:p>
          <a:p>
            <a:r>
              <a:rPr lang="en-US"/>
              <a:t>CaseWare Cloud, por ejemplo, permite a los auditores colaborar en tiempo real, manteniendo la seguridad de los datos.</a:t>
            </a:r>
          </a:p>
          <a:p>
            <a:endParaRPr lang="en-US"/>
          </a:p>
          <a:p>
            <a:r>
              <a:rPr lang="en-US"/>
              <a:t>Además, mejora la productividad al eliminar la dependencia de sistemas locales.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El futuro apunta a una auditoría totalmente digital e integrada.</a:t>
            </a:r>
          </a:p>
          <a:p>
            <a:r>
              <a:rPr lang="en-US"/>
              <a:t>Las herramientas se conectarán con dispositivos IoT para monitorear datos en tiempo real.</a:t>
            </a:r>
          </a:p>
          <a:p>
            <a:endParaRPr lang="en-US"/>
          </a:p>
          <a:p>
            <a:r>
              <a:rPr lang="en-US"/>
              <a:t>El Big Data permitirá procesar información masiva con mayor precisión.</a:t>
            </a:r>
          </a:p>
          <a:p>
            <a:endParaRPr lang="en-US"/>
          </a:p>
          <a:p>
            <a:r>
              <a:rPr lang="en-US"/>
              <a:t>Auditoría Continua y en Tiempo Real:</a:t>
            </a:r>
          </a:p>
          <a:p>
            <a:r>
              <a:rPr lang="en-US"/>
              <a:t>   "El concepto de auditoría periódica (anual, trimestral) quedará obsoleto. Se migrará hacia un modelo de auditoría continua, donde los datos se analizan y se generan alertas en el momento mismo en que ocurren las transacciones."</a:t>
            </a:r>
          </a:p>
          <a:p>
            <a:r>
              <a:rPr lang="en-US"/>
              <a:t> </a:t>
            </a:r>
          </a:p>
          <a:p>
            <a:r>
              <a:rPr lang="en-US"/>
              <a:t>Mayor Enfoque en Ciberseguridad:</a:t>
            </a:r>
          </a:p>
          <a:p>
            <a:endParaRPr lang="en-US"/>
          </a:p>
          <a:p>
            <a:r>
              <a:rPr lang="en-US"/>
              <a:t>   "El aumento de las amenazas cibernéticas hará que las funciones de monitoreo de seguridad y detección de intrusos se conviertan en un componente estándar y robusto dentro de las suites de auditoría."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CHRIS</a:t>
            </a:r>
          </a:p>
          <a:p>
            <a:r>
              <a:rPr lang="en-US"/>
              <a:t>Las mejores prácticas en auditoría digital se basan en tres pilares: </a:t>
            </a:r>
          </a:p>
          <a:p>
            <a:r>
              <a:rPr lang="en-US"/>
              <a:t>seleccionar la herramienta adecuada, </a:t>
            </a:r>
          </a:p>
          <a:p>
            <a:r>
              <a:rPr lang="en-US"/>
              <a:t>implementarla correctamente y mantener un uso constante y seguro.</a:t>
            </a:r>
          </a:p>
          <a:p>
            <a:endParaRPr lang="en-US"/>
          </a:p>
          <a:p>
            <a:r>
              <a:rPr lang="en-US"/>
              <a:t>Estas acciones aseguran eficiencia, precisión y mejora continua en los procesos de auditoría.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MOISES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DANIEL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0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20.jpe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jpe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71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jpe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27" r="-60913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634048">
            <a:off x="518944" y="1194235"/>
            <a:ext cx="7468500" cy="7468500"/>
          </a:xfrm>
          <a:custGeom>
            <a:avLst/>
            <a:gdLst/>
            <a:ahLst/>
            <a:cxnLst/>
            <a:rect l="l" t="t" r="r" b="b"/>
            <a:pathLst>
              <a:path w="7468500" h="7468500">
                <a:moveTo>
                  <a:pt x="0" y="0"/>
                </a:moveTo>
                <a:lnTo>
                  <a:pt x="7468501" y="0"/>
                </a:lnTo>
                <a:lnTo>
                  <a:pt x="7468501" y="7468500"/>
                </a:lnTo>
                <a:lnTo>
                  <a:pt x="0" y="7468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8" name="Group 8"/>
          <p:cNvGrpSpPr/>
          <p:nvPr/>
        </p:nvGrpSpPr>
        <p:grpSpPr>
          <a:xfrm>
            <a:off x="185598" y="795710"/>
            <a:ext cx="5223127" cy="5223127"/>
            <a:chOff x="0" y="0"/>
            <a:chExt cx="6198133" cy="6198133"/>
          </a:xfrm>
        </p:grpSpPr>
        <p:sp>
          <p:nvSpPr>
            <p:cNvPr id="9" name="Freeform 9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1F416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6057337" y="729485"/>
            <a:ext cx="1462534" cy="14625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50990" y="1232157"/>
            <a:ext cx="4330443" cy="4330443"/>
            <a:chOff x="0" y="0"/>
            <a:chExt cx="6198133" cy="6198133"/>
          </a:xfrm>
        </p:grpSpPr>
        <p:sp>
          <p:nvSpPr>
            <p:cNvPr id="14" name="Freeform 14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8"/>
              <a:stretch>
                <a:fillRect l="-25136" r="-25136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0117785" y="3641748"/>
            <a:ext cx="1360148" cy="5125652"/>
            <a:chOff x="0" y="0"/>
            <a:chExt cx="660400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4547140" y="3641748"/>
            <a:ext cx="1360148" cy="5125652"/>
            <a:chOff x="0" y="0"/>
            <a:chExt cx="660400" cy="24886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0117785" y="5222981"/>
            <a:ext cx="1360148" cy="5125652"/>
            <a:chOff x="0" y="0"/>
            <a:chExt cx="660400" cy="24886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14547140" y="5222981"/>
            <a:ext cx="1360148" cy="5125652"/>
            <a:chOff x="0" y="0"/>
            <a:chExt cx="660400" cy="248868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10127343" y="6832291"/>
            <a:ext cx="1360148" cy="5125652"/>
            <a:chOff x="0" y="0"/>
            <a:chExt cx="660400" cy="24886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556697" y="6832291"/>
            <a:ext cx="1360148" cy="5125652"/>
            <a:chOff x="0" y="0"/>
            <a:chExt cx="660400" cy="24886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0400" cy="2488685"/>
            </a:xfrm>
            <a:custGeom>
              <a:avLst/>
              <a:gdLst/>
              <a:ahLst/>
              <a:cxnLst/>
              <a:rect l="l" t="t" r="r" b="b"/>
              <a:pathLst>
                <a:path w="660400" h="2488685">
                  <a:moveTo>
                    <a:pt x="220252" y="2469615"/>
                  </a:moveTo>
                  <a:cubicBezTo>
                    <a:pt x="254109" y="2481129"/>
                    <a:pt x="292600" y="2488685"/>
                    <a:pt x="330378" y="2488685"/>
                  </a:cubicBezTo>
                  <a:cubicBezTo>
                    <a:pt x="368157" y="2488685"/>
                    <a:pt x="404509" y="2482207"/>
                    <a:pt x="438009" y="2470694"/>
                  </a:cubicBezTo>
                  <a:cubicBezTo>
                    <a:pt x="438723" y="2470334"/>
                    <a:pt x="439435" y="2470334"/>
                    <a:pt x="440148" y="2469975"/>
                  </a:cubicBezTo>
                  <a:cubicBezTo>
                    <a:pt x="565955" y="2423919"/>
                    <a:pt x="658618" y="2302306"/>
                    <a:pt x="660400" y="2122956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782" y="2303024"/>
                    <a:pt x="93019" y="2424640"/>
                    <a:pt x="22025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660400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751213" y="873647"/>
            <a:ext cx="9038827" cy="194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76"/>
              </a:lnSpc>
            </a:pPr>
            <a:r>
              <a:rPr lang="en-US" sz="6075" b="1" spc="-182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HERRAMIENTAS DE AUDITORÍA INFORMÁTICA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751213" y="3153990"/>
            <a:ext cx="8972152" cy="198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6"/>
              </a:lnSpc>
            </a:pPr>
            <a:r>
              <a:rPr lang="en-US" sz="2297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En un mundo donde los datos crecen exponencialmente y los riesgos tecnológicos se diversifican, las herramientas de auditoría especializadas se han convertido en el pilar fundamental para ejercer una auditoría efectiva, eficiente y de alto impacto..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898527" y="5796174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Transformación Digital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2553936" y="5805699"/>
            <a:ext cx="5056326" cy="5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Las herramientas modernas han evolucionado desde simples asistentes hasta habilitadores estratégicos.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898527" y="7358357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Cobertura Ampliada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553936" y="7367882"/>
            <a:ext cx="5056326" cy="5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Permiten auditar lo que antes era inalcanzable mediante métodos tradicionales.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908085" y="8967666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Valor Agregado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553936" y="8977191"/>
            <a:ext cx="5056326" cy="5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Transicionan la auditoría de función reactiva a partner estratégico proactivo.</a:t>
            </a:r>
          </a:p>
        </p:txBody>
      </p:sp>
    </p:spTree>
  </p:cSld>
  <p:clrMapOvr>
    <a:masterClrMapping/>
  </p:clrMapOvr>
  <p:transition>
    <p:wipe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0B132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62940" y="6866963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666058" y="7686446"/>
            <a:ext cx="4388429" cy="2165267"/>
          </a:xfrm>
          <a:custGeom>
            <a:avLst/>
            <a:gdLst/>
            <a:ahLst/>
            <a:cxnLst/>
            <a:rect l="l" t="t" r="r" b="b"/>
            <a:pathLst>
              <a:path w="4388429" h="2165267">
                <a:moveTo>
                  <a:pt x="0" y="0"/>
                </a:moveTo>
                <a:lnTo>
                  <a:pt x="4388429" y="0"/>
                </a:lnTo>
                <a:lnTo>
                  <a:pt x="4388429" y="2165267"/>
                </a:lnTo>
                <a:lnTo>
                  <a:pt x="0" y="21652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6512329" y="2889370"/>
            <a:ext cx="8150611" cy="5443444"/>
          </a:xfrm>
          <a:custGeom>
            <a:avLst/>
            <a:gdLst/>
            <a:ahLst/>
            <a:cxnLst/>
            <a:rect l="l" t="t" r="r" b="b"/>
            <a:pathLst>
              <a:path w="8150611" h="5443444">
                <a:moveTo>
                  <a:pt x="0" y="0"/>
                </a:moveTo>
                <a:lnTo>
                  <a:pt x="8150611" y="0"/>
                </a:lnTo>
                <a:lnTo>
                  <a:pt x="8150611" y="5443444"/>
                </a:lnTo>
                <a:lnTo>
                  <a:pt x="0" y="54434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IDEA (CASEWARE)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1" y="2658565"/>
            <a:ext cx="4379123" cy="136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6"/>
              </a:lnSpc>
            </a:pPr>
            <a:r>
              <a:rPr lang="en-US" sz="205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Permite importar y examinar datos de diversas fuentes para identificar inconsistencias y fortalecer los controles internos.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0B132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59203" y="8693847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5567866" y="2494920"/>
            <a:ext cx="11054245" cy="6198928"/>
          </a:xfrm>
          <a:custGeom>
            <a:avLst/>
            <a:gdLst/>
            <a:ahLst/>
            <a:cxnLst/>
            <a:rect l="l" t="t" r="r" b="b"/>
            <a:pathLst>
              <a:path w="11054245" h="6198928">
                <a:moveTo>
                  <a:pt x="0" y="0"/>
                </a:moveTo>
                <a:lnTo>
                  <a:pt x="11054245" y="0"/>
                </a:lnTo>
                <a:lnTo>
                  <a:pt x="11054245" y="6198927"/>
                </a:lnTo>
                <a:lnTo>
                  <a:pt x="0" y="61989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511806" y="7992508"/>
            <a:ext cx="4717712" cy="1920872"/>
          </a:xfrm>
          <a:custGeom>
            <a:avLst/>
            <a:gdLst/>
            <a:ahLst/>
            <a:cxnLst/>
            <a:rect l="l" t="t" r="r" b="b"/>
            <a:pathLst>
              <a:path w="4717712" h="1920872">
                <a:moveTo>
                  <a:pt x="0" y="0"/>
                </a:moveTo>
                <a:lnTo>
                  <a:pt x="4717712" y="0"/>
                </a:lnTo>
                <a:lnTo>
                  <a:pt x="4717712" y="1920872"/>
                </a:lnTo>
                <a:lnTo>
                  <a:pt x="0" y="1920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TABLEAU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1" y="2658565"/>
            <a:ext cx="4379123" cy="136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6"/>
              </a:lnSpc>
            </a:pPr>
            <a:r>
              <a:rPr lang="en-US" sz="205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Transforma datos complejos en gráficos y paneles interactivos para descubrir tendencias y facilitar la toma de decisiones.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0B132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59203" y="8693847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5598" y="8383111"/>
            <a:ext cx="5496190" cy="1750379"/>
          </a:xfrm>
          <a:custGeom>
            <a:avLst/>
            <a:gdLst/>
            <a:ahLst/>
            <a:cxnLst/>
            <a:rect l="l" t="t" r="r" b="b"/>
            <a:pathLst>
              <a:path w="5496190" h="1750379">
                <a:moveTo>
                  <a:pt x="0" y="0"/>
                </a:moveTo>
                <a:lnTo>
                  <a:pt x="5496190" y="0"/>
                </a:lnTo>
                <a:lnTo>
                  <a:pt x="5496190" y="1750378"/>
                </a:lnTo>
                <a:lnTo>
                  <a:pt x="0" y="17503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5802062" y="2494920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POWER BI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1" y="2658565"/>
            <a:ext cx="4379123" cy="136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6"/>
              </a:lnSpc>
            </a:pPr>
            <a:r>
              <a:rPr lang="en-US" sz="205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Herramienta de Microsoft para crear informes y paneles en tiempo real, integrando datos de múltiples fuentes empresariales.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1627" y="3363006"/>
            <a:ext cx="10307072" cy="4346221"/>
            <a:chOff x="0" y="0"/>
            <a:chExt cx="13742763" cy="57949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4214"/>
              <a:ext cx="13742763" cy="5780747"/>
              <a:chOff x="0" y="0"/>
              <a:chExt cx="2425398" cy="10202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425398" cy="1020218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1020218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977343"/>
                    </a:lnTo>
                    <a:cubicBezTo>
                      <a:pt x="2425398" y="988714"/>
                      <a:pt x="2420881" y="999619"/>
                      <a:pt x="2412840" y="1007660"/>
                    </a:cubicBezTo>
                    <a:cubicBezTo>
                      <a:pt x="2404800" y="1015701"/>
                      <a:pt x="2393894" y="1020218"/>
                      <a:pt x="2382523" y="1020218"/>
                    </a:cubicBezTo>
                    <a:lnTo>
                      <a:pt x="42876" y="1020218"/>
                    </a:lnTo>
                    <a:cubicBezTo>
                      <a:pt x="31504" y="1020218"/>
                      <a:pt x="20599" y="1015701"/>
                      <a:pt x="12558" y="1007660"/>
                    </a:cubicBezTo>
                    <a:cubicBezTo>
                      <a:pt x="4517" y="999619"/>
                      <a:pt x="0" y="988714"/>
                      <a:pt x="0" y="977343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2425398" cy="1048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3742763" cy="1169339"/>
              <a:chOff x="0" y="0"/>
              <a:chExt cx="2425398" cy="2063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163496"/>
                    </a:lnTo>
                    <a:cubicBezTo>
                      <a:pt x="2425398" y="174867"/>
                      <a:pt x="2420881" y="185773"/>
                      <a:pt x="2412840" y="193813"/>
                    </a:cubicBezTo>
                    <a:cubicBezTo>
                      <a:pt x="2404800" y="201854"/>
                      <a:pt x="2393894" y="206371"/>
                      <a:pt x="2382523" y="206371"/>
                    </a:cubicBezTo>
                    <a:lnTo>
                      <a:pt x="42876" y="206371"/>
                    </a:lnTo>
                    <a:cubicBezTo>
                      <a:pt x="31504" y="206371"/>
                      <a:pt x="20599" y="201854"/>
                      <a:pt x="12558" y="193813"/>
                    </a:cubicBezTo>
                    <a:cubicBezTo>
                      <a:pt x="4517" y="185773"/>
                      <a:pt x="0" y="174867"/>
                      <a:pt x="0" y="163496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1870361" y="5536117"/>
            <a:ext cx="7620866" cy="5086928"/>
          </a:xfrm>
          <a:custGeom>
            <a:avLst/>
            <a:gdLst/>
            <a:ahLst/>
            <a:cxnLst/>
            <a:rect l="l" t="t" r="r" b="b"/>
            <a:pathLst>
              <a:path w="7620866" h="5086928">
                <a:moveTo>
                  <a:pt x="0" y="0"/>
                </a:moveTo>
                <a:lnTo>
                  <a:pt x="7620866" y="0"/>
                </a:lnTo>
                <a:lnTo>
                  <a:pt x="7620866" y="5086928"/>
                </a:lnTo>
                <a:lnTo>
                  <a:pt x="0" y="50869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0" name="TextBox 20"/>
          <p:cNvSpPr txBox="1"/>
          <p:nvPr/>
        </p:nvSpPr>
        <p:spPr>
          <a:xfrm>
            <a:off x="1183558" y="912587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HERRAMIENTAS DE GESTIÓN DE RIESGOS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44574" y="4709662"/>
            <a:ext cx="9626913" cy="2724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Es el proceso de identificar, evaluar y priorizar los riesgos que pueden afectar el logro de los objetivos de una organización.</a:t>
            </a:r>
          </a:p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 Permite enfocar la auditoría en las áreas con mayor probabilidad de errores o fraudes.</a:t>
            </a:r>
          </a:p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 Su finalidad es reducir el impacto de los riesgos y fortalecer los controles internos para proteger los recursos y la integridad de la información.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01627" y="3487547"/>
            <a:ext cx="10112807" cy="41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3" b="1" spc="-72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¿Qué es la gestión de riesgos?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415365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F3F6FA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596B7E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59203" y="8693847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11846" y="8355752"/>
            <a:ext cx="5156020" cy="1676755"/>
          </a:xfrm>
          <a:custGeom>
            <a:avLst/>
            <a:gdLst/>
            <a:ahLst/>
            <a:cxnLst/>
            <a:rect l="l" t="t" r="r" b="b"/>
            <a:pathLst>
              <a:path w="5156020" h="1676755">
                <a:moveTo>
                  <a:pt x="0" y="0"/>
                </a:moveTo>
                <a:lnTo>
                  <a:pt x="5156020" y="0"/>
                </a:lnTo>
                <a:lnTo>
                  <a:pt x="5156020" y="1676754"/>
                </a:lnTo>
                <a:lnTo>
                  <a:pt x="0" y="16767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rnd">
            <a:solidFill>
              <a:srgbClr val="F3F6FA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6942710" y="2100211"/>
            <a:ext cx="6377243" cy="8021689"/>
          </a:xfrm>
          <a:custGeom>
            <a:avLst/>
            <a:gdLst/>
            <a:ahLst/>
            <a:cxnLst/>
            <a:rect l="l" t="t" r="r" b="b"/>
            <a:pathLst>
              <a:path w="6377243" h="8021689">
                <a:moveTo>
                  <a:pt x="0" y="0"/>
                </a:moveTo>
                <a:lnTo>
                  <a:pt x="6377243" y="0"/>
                </a:lnTo>
                <a:lnTo>
                  <a:pt x="6377243" y="8021689"/>
                </a:lnTo>
                <a:lnTo>
                  <a:pt x="0" y="80216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F3F6FA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RSA ARCHER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5598" y="2384280"/>
            <a:ext cx="4379123" cy="2052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6"/>
              </a:lnSpc>
            </a:pPr>
            <a:endParaRPr/>
          </a:p>
          <a:p>
            <a:pPr marL="0" lvl="0" indent="0" algn="l">
              <a:lnSpc>
                <a:spcPts val="2726"/>
              </a:lnSpc>
            </a:pPr>
            <a:r>
              <a:rPr lang="en-US" sz="205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Plataforma GRC que centraliza la gestión de riesgos, cumplimiento y auditorías para mejorar la gobernanza corporativa.</a:t>
            </a:r>
          </a:p>
          <a:p>
            <a:pPr marL="0" lvl="0" indent="0" algn="l">
              <a:lnSpc>
                <a:spcPts val="2726"/>
              </a:lnSpc>
            </a:pPr>
            <a:endParaRPr lang="en-US" sz="2050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415365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596B7E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59203" y="8693847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11846" y="8604340"/>
            <a:ext cx="6306702" cy="1418430"/>
          </a:xfrm>
          <a:custGeom>
            <a:avLst/>
            <a:gdLst/>
            <a:ahLst/>
            <a:cxnLst/>
            <a:rect l="l" t="t" r="r" b="b"/>
            <a:pathLst>
              <a:path w="6306702" h="1418430">
                <a:moveTo>
                  <a:pt x="0" y="0"/>
                </a:moveTo>
                <a:lnTo>
                  <a:pt x="6306702" y="0"/>
                </a:lnTo>
                <a:lnTo>
                  <a:pt x="6306702" y="1418431"/>
                </a:lnTo>
                <a:lnTo>
                  <a:pt x="0" y="1418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3116" b="-3116"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6234317" y="2494920"/>
            <a:ext cx="7689735" cy="6026830"/>
          </a:xfrm>
          <a:custGeom>
            <a:avLst/>
            <a:gdLst/>
            <a:ahLst/>
            <a:cxnLst/>
            <a:rect l="l" t="t" r="r" b="b"/>
            <a:pathLst>
              <a:path w="7689735" h="6026830">
                <a:moveTo>
                  <a:pt x="0" y="0"/>
                </a:moveTo>
                <a:lnTo>
                  <a:pt x="7689735" y="0"/>
                </a:lnTo>
                <a:lnTo>
                  <a:pt x="7689735" y="6026829"/>
                </a:lnTo>
                <a:lnTo>
                  <a:pt x="0" y="60268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RISK WATCH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5598" y="2727180"/>
            <a:ext cx="4379123" cy="1328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2"/>
              </a:lnSpc>
            </a:pPr>
            <a:r>
              <a:rPr lang="en-US" sz="20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Evalúa y gestiona riesgos mediante análisis automatizados, priorizando acciones para reducir amenazas y asegurar cumplimiento.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1627" y="3363006"/>
            <a:ext cx="10307072" cy="4346221"/>
            <a:chOff x="0" y="0"/>
            <a:chExt cx="13742763" cy="57949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4214"/>
              <a:ext cx="13742763" cy="5780747"/>
              <a:chOff x="0" y="0"/>
              <a:chExt cx="2425398" cy="10202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425398" cy="1020218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1020218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977343"/>
                    </a:lnTo>
                    <a:cubicBezTo>
                      <a:pt x="2425398" y="988714"/>
                      <a:pt x="2420881" y="999619"/>
                      <a:pt x="2412840" y="1007660"/>
                    </a:cubicBezTo>
                    <a:cubicBezTo>
                      <a:pt x="2404800" y="1015701"/>
                      <a:pt x="2393894" y="1020218"/>
                      <a:pt x="2382523" y="1020218"/>
                    </a:cubicBezTo>
                    <a:lnTo>
                      <a:pt x="42876" y="1020218"/>
                    </a:lnTo>
                    <a:cubicBezTo>
                      <a:pt x="31504" y="1020218"/>
                      <a:pt x="20599" y="1015701"/>
                      <a:pt x="12558" y="1007660"/>
                    </a:cubicBezTo>
                    <a:cubicBezTo>
                      <a:pt x="4517" y="999619"/>
                      <a:pt x="0" y="988714"/>
                      <a:pt x="0" y="977343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2425398" cy="1048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3742763" cy="1169339"/>
              <a:chOff x="0" y="0"/>
              <a:chExt cx="2425398" cy="2063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163496"/>
                    </a:lnTo>
                    <a:cubicBezTo>
                      <a:pt x="2425398" y="174867"/>
                      <a:pt x="2420881" y="185773"/>
                      <a:pt x="2412840" y="193813"/>
                    </a:cubicBezTo>
                    <a:cubicBezTo>
                      <a:pt x="2404800" y="201854"/>
                      <a:pt x="2393894" y="206371"/>
                      <a:pt x="2382523" y="206371"/>
                    </a:cubicBezTo>
                    <a:lnTo>
                      <a:pt x="42876" y="206371"/>
                    </a:lnTo>
                    <a:cubicBezTo>
                      <a:pt x="31504" y="206371"/>
                      <a:pt x="20599" y="201854"/>
                      <a:pt x="12558" y="193813"/>
                    </a:cubicBezTo>
                    <a:cubicBezTo>
                      <a:pt x="4517" y="185773"/>
                      <a:pt x="0" y="174867"/>
                      <a:pt x="0" y="163496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3759604" y="6408240"/>
            <a:ext cx="3470381" cy="3484281"/>
            <a:chOff x="0" y="0"/>
            <a:chExt cx="4627175" cy="464570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1107977"/>
              <a:ext cx="2564246" cy="2220522"/>
              <a:chOff x="0" y="0"/>
              <a:chExt cx="4282440" cy="37084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5064" r="-15064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1928778" y="2309019"/>
              <a:ext cx="2698397" cy="2336690"/>
              <a:chOff x="0" y="0"/>
              <a:chExt cx="4282440" cy="37084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6973" r="-26973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1998491" y="0"/>
              <a:ext cx="2558971" cy="2215954"/>
              <a:chOff x="0" y="0"/>
              <a:chExt cx="4282440" cy="37084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428244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282440" h="370840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54200"/>
                    </a:lnTo>
                    <a:lnTo>
                      <a:pt x="1070610" y="3708400"/>
                    </a:lnTo>
                    <a:lnTo>
                      <a:pt x="3211830" y="3708400"/>
                    </a:lnTo>
                    <a:lnTo>
                      <a:pt x="4282440" y="18542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6803" r="-26803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</p:grpSp>
      <p:sp>
        <p:nvSpPr>
          <p:cNvPr id="26" name="TextBox 26"/>
          <p:cNvSpPr txBox="1"/>
          <p:nvPr/>
        </p:nvSpPr>
        <p:spPr>
          <a:xfrm>
            <a:off x="1183558" y="912587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HERRAMIENTAS DE MONITOREO DE SEGURIDAD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444574" y="4709662"/>
            <a:ext cx="9626913" cy="194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Es el proceso continuo de observar, recopilar y analizar eventos y actividades dentro de los sistemas de información para identificar posibles amenazas, vulnerabilidades o comportamientos anómalos que puedan comprometer la confidencialidad, integridad o disponibilidad de los datos.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201627" y="3487547"/>
            <a:ext cx="10112807" cy="41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3" b="1" spc="-72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Monitoreo de Seguridad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3558" y="922112"/>
            <a:ext cx="15611168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spc="-144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SIEM (SECURITY INFORMATION AND EVENT MANAGEMENT)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49878" y="2514593"/>
            <a:ext cx="7831488" cy="2623477"/>
            <a:chOff x="0" y="0"/>
            <a:chExt cx="10441984" cy="3497970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0441984" cy="3497970"/>
              <a:chOff x="0" y="0"/>
              <a:chExt cx="2425398" cy="8124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425398" cy="812486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812486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757480"/>
                    </a:lnTo>
                    <a:cubicBezTo>
                      <a:pt x="2425398" y="787859"/>
                      <a:pt x="2400771" y="812486"/>
                      <a:pt x="2370391" y="812486"/>
                    </a:cubicBezTo>
                    <a:lnTo>
                      <a:pt x="55007" y="812486"/>
                    </a:lnTo>
                    <a:cubicBezTo>
                      <a:pt x="24627" y="812486"/>
                      <a:pt x="0" y="787859"/>
                      <a:pt x="0" y="757480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2425398" cy="84106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10441984" cy="888483"/>
              <a:chOff x="0" y="0"/>
              <a:chExt cx="2425398" cy="206371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51364"/>
                    </a:lnTo>
                    <a:cubicBezTo>
                      <a:pt x="2425398" y="181744"/>
                      <a:pt x="2400771" y="206371"/>
                      <a:pt x="2370391" y="206371"/>
                    </a:cubicBezTo>
                    <a:lnTo>
                      <a:pt x="55007" y="206371"/>
                    </a:lnTo>
                    <a:cubicBezTo>
                      <a:pt x="24627" y="206371"/>
                      <a:pt x="0" y="181744"/>
                      <a:pt x="0" y="151364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147089"/>
              <a:ext cx="10171043" cy="50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Enfoque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96380" y="1769228"/>
              <a:ext cx="9849224" cy="50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Monitoreo en tiempo real de eventos de seguridad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056802" y="4673036"/>
            <a:ext cx="8961744" cy="5037200"/>
            <a:chOff x="0" y="0"/>
            <a:chExt cx="11948993" cy="6716267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1948993" cy="6716267"/>
              <a:chOff x="0" y="0"/>
              <a:chExt cx="2599920" cy="146135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599920" cy="1461358"/>
              </a:xfrm>
              <a:custGeom>
                <a:avLst/>
                <a:gdLst/>
                <a:ahLst/>
                <a:cxnLst/>
                <a:rect l="l" t="t" r="r" b="b"/>
                <a:pathLst>
                  <a:path w="2599920" h="1461358">
                    <a:moveTo>
                      <a:pt x="51314" y="0"/>
                    </a:moveTo>
                    <a:lnTo>
                      <a:pt x="2548606" y="0"/>
                    </a:lnTo>
                    <a:cubicBezTo>
                      <a:pt x="2562215" y="0"/>
                      <a:pt x="2575267" y="5406"/>
                      <a:pt x="2584891" y="15030"/>
                    </a:cubicBezTo>
                    <a:cubicBezTo>
                      <a:pt x="2594514" y="24653"/>
                      <a:pt x="2599920" y="37705"/>
                      <a:pt x="2599920" y="51314"/>
                    </a:cubicBezTo>
                    <a:lnTo>
                      <a:pt x="2599920" y="1410044"/>
                    </a:lnTo>
                    <a:cubicBezTo>
                      <a:pt x="2599920" y="1423653"/>
                      <a:pt x="2594514" y="1436705"/>
                      <a:pt x="2584891" y="1446328"/>
                    </a:cubicBezTo>
                    <a:cubicBezTo>
                      <a:pt x="2575267" y="1455952"/>
                      <a:pt x="2562215" y="1461358"/>
                      <a:pt x="2548606" y="1461358"/>
                    </a:cubicBezTo>
                    <a:lnTo>
                      <a:pt x="51314" y="1461358"/>
                    </a:lnTo>
                    <a:cubicBezTo>
                      <a:pt x="22974" y="1461358"/>
                      <a:pt x="0" y="1438384"/>
                      <a:pt x="0" y="1410044"/>
                    </a:cubicBezTo>
                    <a:lnTo>
                      <a:pt x="0" y="51314"/>
                    </a:lnTo>
                    <a:cubicBezTo>
                      <a:pt x="0" y="37705"/>
                      <a:pt x="5406" y="24653"/>
                      <a:pt x="15030" y="15030"/>
                    </a:cubicBezTo>
                    <a:cubicBezTo>
                      <a:pt x="24653" y="5406"/>
                      <a:pt x="37705" y="0"/>
                      <a:pt x="51314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2599920" cy="14899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1948993" cy="1036309"/>
              <a:chOff x="0" y="0"/>
              <a:chExt cx="2599920" cy="225485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599920" cy="225485"/>
              </a:xfrm>
              <a:custGeom>
                <a:avLst/>
                <a:gdLst/>
                <a:ahLst/>
                <a:cxnLst/>
                <a:rect l="l" t="t" r="r" b="b"/>
                <a:pathLst>
                  <a:path w="2599920" h="225485">
                    <a:moveTo>
                      <a:pt x="51314" y="0"/>
                    </a:moveTo>
                    <a:lnTo>
                      <a:pt x="2548606" y="0"/>
                    </a:lnTo>
                    <a:cubicBezTo>
                      <a:pt x="2562215" y="0"/>
                      <a:pt x="2575267" y="5406"/>
                      <a:pt x="2584891" y="15030"/>
                    </a:cubicBezTo>
                    <a:cubicBezTo>
                      <a:pt x="2594514" y="24653"/>
                      <a:pt x="2599920" y="37705"/>
                      <a:pt x="2599920" y="51314"/>
                    </a:cubicBezTo>
                    <a:lnTo>
                      <a:pt x="2599920" y="174171"/>
                    </a:lnTo>
                    <a:cubicBezTo>
                      <a:pt x="2599920" y="187780"/>
                      <a:pt x="2594514" y="200832"/>
                      <a:pt x="2584891" y="210456"/>
                    </a:cubicBezTo>
                    <a:cubicBezTo>
                      <a:pt x="2575267" y="220079"/>
                      <a:pt x="2562215" y="225485"/>
                      <a:pt x="2548606" y="225485"/>
                    </a:cubicBezTo>
                    <a:lnTo>
                      <a:pt x="51314" y="225485"/>
                    </a:lnTo>
                    <a:cubicBezTo>
                      <a:pt x="37705" y="225485"/>
                      <a:pt x="24653" y="220079"/>
                      <a:pt x="15030" y="210456"/>
                    </a:cubicBezTo>
                    <a:cubicBezTo>
                      <a:pt x="5406" y="200832"/>
                      <a:pt x="0" y="187780"/>
                      <a:pt x="0" y="174171"/>
                    </a:cubicBezTo>
                    <a:lnTo>
                      <a:pt x="0" y="51314"/>
                    </a:lnTo>
                    <a:cubicBezTo>
                      <a:pt x="0" y="37705"/>
                      <a:pt x="5406" y="24653"/>
                      <a:pt x="15030" y="15030"/>
                    </a:cubicBezTo>
                    <a:cubicBezTo>
                      <a:pt x="24653" y="5406"/>
                      <a:pt x="37705" y="0"/>
                      <a:pt x="51314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599920" cy="2540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69800"/>
              <a:ext cx="10857673" cy="531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1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Funcionalidades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381549" y="1884881"/>
              <a:ext cx="10578755" cy="39933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Agregación de logs de múltiples sistemas (firewalls, servidores, aplicaciones).</a:t>
              </a: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Detección de patrones sospechosos mediante reglas personalizadas.</a:t>
              </a: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Alertas automáticas ante incidentes de seguridad.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38416" y="6129830"/>
            <a:ext cx="3547310" cy="3386720"/>
            <a:chOff x="0" y="0"/>
            <a:chExt cx="4729746" cy="4515626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1076953"/>
              <a:ext cx="2621089" cy="2158346"/>
              <a:chOff x="0" y="0"/>
              <a:chExt cx="4503470" cy="37084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50347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503470" h="3708400">
                    <a:moveTo>
                      <a:pt x="3377602" y="0"/>
                    </a:moveTo>
                    <a:lnTo>
                      <a:pt x="1125867" y="0"/>
                    </a:lnTo>
                    <a:lnTo>
                      <a:pt x="0" y="1854200"/>
                    </a:lnTo>
                    <a:lnTo>
                      <a:pt x="1125867" y="3708400"/>
                    </a:lnTo>
                    <a:lnTo>
                      <a:pt x="3377602" y="3708400"/>
                    </a:lnTo>
                    <a:lnTo>
                      <a:pt x="4503470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1871" r="-11871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971534" y="2244365"/>
              <a:ext cx="2758213" cy="2271261"/>
              <a:chOff x="0" y="0"/>
              <a:chExt cx="4503470" cy="37084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450347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503470" h="3708400">
                    <a:moveTo>
                      <a:pt x="3377602" y="0"/>
                    </a:moveTo>
                    <a:lnTo>
                      <a:pt x="1125867" y="0"/>
                    </a:lnTo>
                    <a:lnTo>
                      <a:pt x="0" y="1854200"/>
                    </a:lnTo>
                    <a:lnTo>
                      <a:pt x="1125867" y="3708400"/>
                    </a:lnTo>
                    <a:lnTo>
                      <a:pt x="3377602" y="3708400"/>
                    </a:lnTo>
                    <a:lnTo>
                      <a:pt x="4503470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23195" r="-23195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2042792" y="0"/>
              <a:ext cx="2615696" cy="2153906"/>
              <a:chOff x="0" y="0"/>
              <a:chExt cx="4503470" cy="37084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4503470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503470" h="3708400">
                    <a:moveTo>
                      <a:pt x="3377602" y="0"/>
                    </a:moveTo>
                    <a:lnTo>
                      <a:pt x="1125867" y="0"/>
                    </a:lnTo>
                    <a:lnTo>
                      <a:pt x="0" y="1854200"/>
                    </a:lnTo>
                    <a:lnTo>
                      <a:pt x="1125867" y="3708400"/>
                    </a:lnTo>
                    <a:lnTo>
                      <a:pt x="3377602" y="3708400"/>
                    </a:lnTo>
                    <a:lnTo>
                      <a:pt x="4503470" y="18542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23033" r="-23033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</p:grpSp>
    </p:spTree>
  </p:cSld>
  <p:clrMapOvr>
    <a:masterClrMapping/>
  </p:clrMapOvr>
  <p:transition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2958749"/>
            <a:ext cx="7149998" cy="7033452"/>
            <a:chOff x="0" y="0"/>
            <a:chExt cx="9533331" cy="937793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23003"/>
              <a:ext cx="9533331" cy="9354933"/>
              <a:chOff x="0" y="0"/>
              <a:chExt cx="1096721" cy="10761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6721" cy="1076198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076198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1020976"/>
                    </a:lnTo>
                    <a:cubicBezTo>
                      <a:pt x="1096721" y="1035621"/>
                      <a:pt x="1090903" y="1049667"/>
                      <a:pt x="1080547" y="1060023"/>
                    </a:cubicBezTo>
                    <a:cubicBezTo>
                      <a:pt x="1070190" y="1070380"/>
                      <a:pt x="1056144" y="1076198"/>
                      <a:pt x="1041499" y="1076198"/>
                    </a:cubicBezTo>
                    <a:lnTo>
                      <a:pt x="55222" y="1076198"/>
                    </a:lnTo>
                    <a:cubicBezTo>
                      <a:pt x="40576" y="1076198"/>
                      <a:pt x="26530" y="1070380"/>
                      <a:pt x="16174" y="1060023"/>
                    </a:cubicBezTo>
                    <a:cubicBezTo>
                      <a:pt x="5818" y="1049667"/>
                      <a:pt x="0" y="1035621"/>
                      <a:pt x="0" y="1020976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096721" cy="1104773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9533331" cy="1191180"/>
              <a:chOff x="0" y="0"/>
              <a:chExt cx="1096721" cy="1370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96721" cy="137034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37034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81812"/>
                    </a:lnTo>
                    <a:cubicBezTo>
                      <a:pt x="1096721" y="96458"/>
                      <a:pt x="1090903" y="110504"/>
                      <a:pt x="1080547" y="120860"/>
                    </a:cubicBezTo>
                    <a:cubicBezTo>
                      <a:pt x="1070190" y="131216"/>
                      <a:pt x="1056144" y="137034"/>
                      <a:pt x="1041499" y="137034"/>
                    </a:cubicBezTo>
                    <a:lnTo>
                      <a:pt x="55222" y="137034"/>
                    </a:lnTo>
                    <a:cubicBezTo>
                      <a:pt x="40576" y="137034"/>
                      <a:pt x="26530" y="131216"/>
                      <a:pt x="16174" y="120860"/>
                    </a:cubicBezTo>
                    <a:cubicBezTo>
                      <a:pt x="5818" y="110504"/>
                      <a:pt x="0" y="96458"/>
                      <a:pt x="0" y="81812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096721" cy="165609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1313636" y="1588272"/>
              <a:ext cx="2550871" cy="1466751"/>
            </a:xfrm>
            <a:custGeom>
              <a:avLst/>
              <a:gdLst/>
              <a:ahLst/>
              <a:cxnLst/>
              <a:rect l="l" t="t" r="r" b="b"/>
              <a:pathLst>
                <a:path w="2550871" h="1466751">
                  <a:moveTo>
                    <a:pt x="0" y="0"/>
                  </a:moveTo>
                  <a:lnTo>
                    <a:pt x="2550872" y="0"/>
                  </a:lnTo>
                  <a:lnTo>
                    <a:pt x="2550872" y="1466751"/>
                  </a:lnTo>
                  <a:lnTo>
                    <a:pt x="0" y="14667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5214540" y="1588272"/>
              <a:ext cx="2125279" cy="1797379"/>
            </a:xfrm>
            <a:custGeom>
              <a:avLst/>
              <a:gdLst/>
              <a:ahLst/>
              <a:cxnLst/>
              <a:rect l="l" t="t" r="r" b="b"/>
              <a:pathLst>
                <a:path w="2125279" h="1797379">
                  <a:moveTo>
                    <a:pt x="0" y="0"/>
                  </a:moveTo>
                  <a:lnTo>
                    <a:pt x="2125279" y="0"/>
                  </a:lnTo>
                  <a:lnTo>
                    <a:pt x="2125279" y="1797378"/>
                  </a:lnTo>
                  <a:lnTo>
                    <a:pt x="0" y="17973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571917" y="4218727"/>
              <a:ext cx="3399872" cy="1211657"/>
            </a:xfrm>
            <a:custGeom>
              <a:avLst/>
              <a:gdLst/>
              <a:ahLst/>
              <a:cxnLst/>
              <a:rect l="l" t="t" r="r" b="b"/>
              <a:pathLst>
                <a:path w="3399872" h="1211657">
                  <a:moveTo>
                    <a:pt x="0" y="0"/>
                  </a:moveTo>
                  <a:lnTo>
                    <a:pt x="3399872" y="0"/>
                  </a:lnTo>
                  <a:lnTo>
                    <a:pt x="3399872" y="1211656"/>
                  </a:lnTo>
                  <a:lnTo>
                    <a:pt x="0" y="12116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71917" y="6425217"/>
              <a:ext cx="3159159" cy="1769129"/>
            </a:xfrm>
            <a:custGeom>
              <a:avLst/>
              <a:gdLst/>
              <a:ahLst/>
              <a:cxnLst/>
              <a:rect l="l" t="t" r="r" b="b"/>
              <a:pathLst>
                <a:path w="3159159" h="1769129">
                  <a:moveTo>
                    <a:pt x="0" y="0"/>
                  </a:moveTo>
                  <a:lnTo>
                    <a:pt x="3159159" y="0"/>
                  </a:lnTo>
                  <a:lnTo>
                    <a:pt x="3159159" y="1769129"/>
                  </a:lnTo>
                  <a:lnTo>
                    <a:pt x="0" y="1769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509408" y="6425217"/>
              <a:ext cx="2742150" cy="1769129"/>
            </a:xfrm>
            <a:custGeom>
              <a:avLst/>
              <a:gdLst/>
              <a:ahLst/>
              <a:cxnLst/>
              <a:rect l="l" t="t" r="r" b="b"/>
              <a:pathLst>
                <a:path w="2742150" h="1769129">
                  <a:moveTo>
                    <a:pt x="0" y="0"/>
                  </a:moveTo>
                  <a:lnTo>
                    <a:pt x="2742150" y="0"/>
                  </a:lnTo>
                  <a:lnTo>
                    <a:pt x="2742150" y="1769129"/>
                  </a:lnTo>
                  <a:lnTo>
                    <a:pt x="0" y="17691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4766665" y="3968811"/>
              <a:ext cx="3910192" cy="1629247"/>
            </a:xfrm>
            <a:custGeom>
              <a:avLst/>
              <a:gdLst/>
              <a:ahLst/>
              <a:cxnLst/>
              <a:rect l="l" t="t" r="r" b="b"/>
              <a:pathLst>
                <a:path w="3910192" h="1629247">
                  <a:moveTo>
                    <a:pt x="0" y="0"/>
                  </a:moveTo>
                  <a:lnTo>
                    <a:pt x="3910192" y="0"/>
                  </a:lnTo>
                  <a:lnTo>
                    <a:pt x="3910192" y="1629247"/>
                  </a:lnTo>
                  <a:lnTo>
                    <a:pt x="0" y="162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365822" y="357248"/>
              <a:ext cx="2416175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Herramientas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799586" y="2958749"/>
            <a:ext cx="7149998" cy="7033452"/>
            <a:chOff x="0" y="0"/>
            <a:chExt cx="9533331" cy="9377936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23003"/>
              <a:ext cx="9533331" cy="9354933"/>
              <a:chOff x="0" y="0"/>
              <a:chExt cx="1096721" cy="107619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096721" cy="1076198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076198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1020976"/>
                    </a:lnTo>
                    <a:cubicBezTo>
                      <a:pt x="1096721" y="1035621"/>
                      <a:pt x="1090903" y="1049667"/>
                      <a:pt x="1080547" y="1060023"/>
                    </a:cubicBezTo>
                    <a:cubicBezTo>
                      <a:pt x="1070190" y="1070380"/>
                      <a:pt x="1056144" y="1076198"/>
                      <a:pt x="1041499" y="1076198"/>
                    </a:cubicBezTo>
                    <a:lnTo>
                      <a:pt x="55222" y="1076198"/>
                    </a:lnTo>
                    <a:cubicBezTo>
                      <a:pt x="40576" y="1076198"/>
                      <a:pt x="26530" y="1070380"/>
                      <a:pt x="16174" y="1060023"/>
                    </a:cubicBezTo>
                    <a:cubicBezTo>
                      <a:pt x="5818" y="1049667"/>
                      <a:pt x="0" y="1035621"/>
                      <a:pt x="0" y="1020976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096721" cy="1104773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0"/>
              <a:ext cx="9533331" cy="1191180"/>
              <a:chOff x="0" y="0"/>
              <a:chExt cx="1096721" cy="137034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1096721" cy="137034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37034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81812"/>
                    </a:lnTo>
                    <a:cubicBezTo>
                      <a:pt x="1096721" y="96458"/>
                      <a:pt x="1090903" y="110504"/>
                      <a:pt x="1080547" y="120860"/>
                    </a:cubicBezTo>
                    <a:cubicBezTo>
                      <a:pt x="1070190" y="131216"/>
                      <a:pt x="1056144" y="137034"/>
                      <a:pt x="1041499" y="137034"/>
                    </a:cubicBezTo>
                    <a:lnTo>
                      <a:pt x="55222" y="137034"/>
                    </a:lnTo>
                    <a:cubicBezTo>
                      <a:pt x="40576" y="137034"/>
                      <a:pt x="26530" y="131216"/>
                      <a:pt x="16174" y="120860"/>
                    </a:cubicBezTo>
                    <a:cubicBezTo>
                      <a:pt x="5818" y="110504"/>
                      <a:pt x="0" y="96458"/>
                      <a:pt x="0" y="81812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28575"/>
                <a:ext cx="1096721" cy="165609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3" name="Freeform 33"/>
            <p:cNvSpPr/>
            <p:nvPr/>
          </p:nvSpPr>
          <p:spPr>
            <a:xfrm>
              <a:off x="622602" y="1588272"/>
              <a:ext cx="2109174" cy="2109174"/>
            </a:xfrm>
            <a:custGeom>
              <a:avLst/>
              <a:gdLst/>
              <a:ahLst/>
              <a:cxnLst/>
              <a:rect l="l" t="t" r="r" b="b"/>
              <a:pathLst>
                <a:path w="2109174" h="2109174">
                  <a:moveTo>
                    <a:pt x="0" y="0"/>
                  </a:moveTo>
                  <a:lnTo>
                    <a:pt x="2109174" y="0"/>
                  </a:lnTo>
                  <a:lnTo>
                    <a:pt x="2109174" y="2109174"/>
                  </a:lnTo>
                  <a:lnTo>
                    <a:pt x="0" y="2109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3581852" y="1588272"/>
              <a:ext cx="2109174" cy="2109174"/>
            </a:xfrm>
            <a:custGeom>
              <a:avLst/>
              <a:gdLst/>
              <a:ahLst/>
              <a:cxnLst/>
              <a:rect l="l" t="t" r="r" b="b"/>
              <a:pathLst>
                <a:path w="2109174" h="2109174">
                  <a:moveTo>
                    <a:pt x="0" y="0"/>
                  </a:moveTo>
                  <a:lnTo>
                    <a:pt x="2109174" y="0"/>
                  </a:lnTo>
                  <a:lnTo>
                    <a:pt x="2109174" y="2109174"/>
                  </a:lnTo>
                  <a:lnTo>
                    <a:pt x="0" y="2109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5" name="Freeform 35"/>
            <p:cNvSpPr/>
            <p:nvPr/>
          </p:nvSpPr>
          <p:spPr>
            <a:xfrm>
              <a:off x="6541102" y="1588272"/>
              <a:ext cx="2109174" cy="2109174"/>
            </a:xfrm>
            <a:custGeom>
              <a:avLst/>
              <a:gdLst/>
              <a:ahLst/>
              <a:cxnLst/>
              <a:rect l="l" t="t" r="r" b="b"/>
              <a:pathLst>
                <a:path w="2109174" h="2109174">
                  <a:moveTo>
                    <a:pt x="0" y="0"/>
                  </a:moveTo>
                  <a:lnTo>
                    <a:pt x="2109174" y="0"/>
                  </a:lnTo>
                  <a:lnTo>
                    <a:pt x="2109174" y="2109174"/>
                  </a:lnTo>
                  <a:lnTo>
                    <a:pt x="0" y="21091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6" name="Freeform 36"/>
            <p:cNvSpPr/>
            <p:nvPr/>
          </p:nvSpPr>
          <p:spPr>
            <a:xfrm>
              <a:off x="622602" y="6542246"/>
              <a:ext cx="2528680" cy="1599336"/>
            </a:xfrm>
            <a:custGeom>
              <a:avLst/>
              <a:gdLst/>
              <a:ahLst/>
              <a:cxnLst/>
              <a:rect l="l" t="t" r="r" b="b"/>
              <a:pathLst>
                <a:path w="2528680" h="1599336">
                  <a:moveTo>
                    <a:pt x="0" y="0"/>
                  </a:moveTo>
                  <a:lnTo>
                    <a:pt x="2528680" y="0"/>
                  </a:lnTo>
                  <a:lnTo>
                    <a:pt x="2528680" y="1599336"/>
                  </a:lnTo>
                  <a:lnTo>
                    <a:pt x="0" y="15993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6541102" y="6425217"/>
              <a:ext cx="2465707" cy="1380796"/>
            </a:xfrm>
            <a:custGeom>
              <a:avLst/>
              <a:gdLst/>
              <a:ahLst/>
              <a:cxnLst/>
              <a:rect l="l" t="t" r="r" b="b"/>
              <a:pathLst>
                <a:path w="2465707" h="1380796">
                  <a:moveTo>
                    <a:pt x="0" y="0"/>
                  </a:moveTo>
                  <a:lnTo>
                    <a:pt x="2465707" y="0"/>
                  </a:lnTo>
                  <a:lnTo>
                    <a:pt x="2465707" y="1380796"/>
                  </a:lnTo>
                  <a:lnTo>
                    <a:pt x="0" y="13807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558224" y="4472146"/>
              <a:ext cx="2416882" cy="1303221"/>
            </a:xfrm>
            <a:custGeom>
              <a:avLst/>
              <a:gdLst/>
              <a:ahLst/>
              <a:cxnLst/>
              <a:rect l="l" t="t" r="r" b="b"/>
              <a:pathLst>
                <a:path w="2416882" h="1303221">
                  <a:moveTo>
                    <a:pt x="0" y="0"/>
                  </a:moveTo>
                  <a:lnTo>
                    <a:pt x="2416882" y="0"/>
                  </a:lnTo>
                  <a:lnTo>
                    <a:pt x="2416882" y="1303220"/>
                  </a:lnTo>
                  <a:lnTo>
                    <a:pt x="0" y="13032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4116296" y="357248"/>
              <a:ext cx="1668992" cy="4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Empresas</a:t>
              </a:r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1183558" y="1054193"/>
            <a:ext cx="15611168" cy="705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40"/>
              </a:lnSpc>
              <a:spcBef>
                <a:spcPct val="0"/>
              </a:spcBef>
            </a:pPr>
            <a:r>
              <a:rPr lang="en-US" sz="4100" b="1" spc="-123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SIEM (SECURITY INFORMATION AND EVENT MANAGEMENT)</a:t>
            </a:r>
          </a:p>
        </p:txBody>
      </p:sp>
    </p:spTree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9878" y="2514593"/>
            <a:ext cx="7831488" cy="3028773"/>
            <a:chOff x="0" y="0"/>
            <a:chExt cx="10441984" cy="4038364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0441984" cy="4038364"/>
              <a:chOff x="0" y="0"/>
              <a:chExt cx="2425398" cy="93800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425398" cy="938006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938006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882999"/>
                    </a:lnTo>
                    <a:cubicBezTo>
                      <a:pt x="2425398" y="913378"/>
                      <a:pt x="2400771" y="938006"/>
                      <a:pt x="2370391" y="938006"/>
                    </a:cubicBezTo>
                    <a:lnTo>
                      <a:pt x="55007" y="938006"/>
                    </a:lnTo>
                    <a:cubicBezTo>
                      <a:pt x="24627" y="938006"/>
                      <a:pt x="0" y="913378"/>
                      <a:pt x="0" y="882999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2425398" cy="96658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0441984" cy="888483"/>
              <a:chOff x="0" y="0"/>
              <a:chExt cx="2425398" cy="2063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51364"/>
                    </a:lnTo>
                    <a:cubicBezTo>
                      <a:pt x="2425398" y="181744"/>
                      <a:pt x="2400771" y="206371"/>
                      <a:pt x="2370391" y="206371"/>
                    </a:cubicBezTo>
                    <a:lnTo>
                      <a:pt x="55007" y="206371"/>
                    </a:lnTo>
                    <a:cubicBezTo>
                      <a:pt x="24627" y="206371"/>
                      <a:pt x="0" y="181744"/>
                      <a:pt x="0" y="151364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0" y="147089"/>
              <a:ext cx="10171043" cy="50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Enfoque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96380" y="1769228"/>
              <a:ext cx="9849224" cy="10497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Identificar actividades maliciosas en redes o sistemas informáticos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776846" y="4673036"/>
            <a:ext cx="9241700" cy="5037395"/>
            <a:chOff x="0" y="0"/>
            <a:chExt cx="12322267" cy="671652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12322267" cy="6716526"/>
              <a:chOff x="0" y="0"/>
              <a:chExt cx="2599920" cy="141714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2599920" cy="1417145"/>
              </a:xfrm>
              <a:custGeom>
                <a:avLst/>
                <a:gdLst/>
                <a:ahLst/>
                <a:cxnLst/>
                <a:rect l="l" t="t" r="r" b="b"/>
                <a:pathLst>
                  <a:path w="2599920" h="1417145">
                    <a:moveTo>
                      <a:pt x="51314" y="0"/>
                    </a:moveTo>
                    <a:lnTo>
                      <a:pt x="2548606" y="0"/>
                    </a:lnTo>
                    <a:cubicBezTo>
                      <a:pt x="2562215" y="0"/>
                      <a:pt x="2575267" y="5406"/>
                      <a:pt x="2584891" y="15030"/>
                    </a:cubicBezTo>
                    <a:cubicBezTo>
                      <a:pt x="2594514" y="24653"/>
                      <a:pt x="2599920" y="37705"/>
                      <a:pt x="2599920" y="51314"/>
                    </a:cubicBezTo>
                    <a:lnTo>
                      <a:pt x="2599920" y="1365830"/>
                    </a:lnTo>
                    <a:cubicBezTo>
                      <a:pt x="2599920" y="1394170"/>
                      <a:pt x="2576946" y="1417145"/>
                      <a:pt x="2548606" y="1417145"/>
                    </a:cubicBezTo>
                    <a:lnTo>
                      <a:pt x="51314" y="1417145"/>
                    </a:lnTo>
                    <a:cubicBezTo>
                      <a:pt x="37705" y="1417145"/>
                      <a:pt x="24653" y="1411738"/>
                      <a:pt x="15030" y="1402115"/>
                    </a:cubicBezTo>
                    <a:cubicBezTo>
                      <a:pt x="5406" y="1392492"/>
                      <a:pt x="0" y="1379439"/>
                      <a:pt x="0" y="1365830"/>
                    </a:cubicBezTo>
                    <a:lnTo>
                      <a:pt x="0" y="51314"/>
                    </a:lnTo>
                    <a:cubicBezTo>
                      <a:pt x="0" y="37705"/>
                      <a:pt x="5406" y="24653"/>
                      <a:pt x="15030" y="15030"/>
                    </a:cubicBezTo>
                    <a:cubicBezTo>
                      <a:pt x="24653" y="5406"/>
                      <a:pt x="37705" y="0"/>
                      <a:pt x="51314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28575"/>
                <a:ext cx="2599920" cy="144572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12322267" cy="1068683"/>
              <a:chOff x="0" y="0"/>
              <a:chExt cx="2599920" cy="22548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599920" cy="225485"/>
              </a:xfrm>
              <a:custGeom>
                <a:avLst/>
                <a:gdLst/>
                <a:ahLst/>
                <a:cxnLst/>
                <a:rect l="l" t="t" r="r" b="b"/>
                <a:pathLst>
                  <a:path w="2599920" h="225485">
                    <a:moveTo>
                      <a:pt x="51314" y="0"/>
                    </a:moveTo>
                    <a:lnTo>
                      <a:pt x="2548606" y="0"/>
                    </a:lnTo>
                    <a:cubicBezTo>
                      <a:pt x="2562215" y="0"/>
                      <a:pt x="2575267" y="5406"/>
                      <a:pt x="2584891" y="15030"/>
                    </a:cubicBezTo>
                    <a:cubicBezTo>
                      <a:pt x="2594514" y="24653"/>
                      <a:pt x="2599920" y="37705"/>
                      <a:pt x="2599920" y="51314"/>
                    </a:cubicBezTo>
                    <a:lnTo>
                      <a:pt x="2599920" y="174171"/>
                    </a:lnTo>
                    <a:cubicBezTo>
                      <a:pt x="2599920" y="187780"/>
                      <a:pt x="2594514" y="200832"/>
                      <a:pt x="2584891" y="210456"/>
                    </a:cubicBezTo>
                    <a:cubicBezTo>
                      <a:pt x="2575267" y="220079"/>
                      <a:pt x="2562215" y="225485"/>
                      <a:pt x="2548606" y="225485"/>
                    </a:cubicBezTo>
                    <a:lnTo>
                      <a:pt x="51314" y="225485"/>
                    </a:lnTo>
                    <a:cubicBezTo>
                      <a:pt x="37705" y="225485"/>
                      <a:pt x="24653" y="220079"/>
                      <a:pt x="15030" y="210456"/>
                    </a:cubicBezTo>
                    <a:cubicBezTo>
                      <a:pt x="5406" y="200832"/>
                      <a:pt x="0" y="187780"/>
                      <a:pt x="0" y="174171"/>
                    </a:cubicBezTo>
                    <a:lnTo>
                      <a:pt x="0" y="51314"/>
                    </a:lnTo>
                    <a:cubicBezTo>
                      <a:pt x="0" y="37705"/>
                      <a:pt x="5406" y="24653"/>
                      <a:pt x="15030" y="15030"/>
                    </a:cubicBezTo>
                    <a:cubicBezTo>
                      <a:pt x="24653" y="5406"/>
                      <a:pt x="37705" y="0"/>
                      <a:pt x="51314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2599920" cy="25406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0" y="166770"/>
              <a:ext cx="11196856" cy="555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9"/>
                </a:lnSpc>
                <a:spcBef>
                  <a:spcPct val="0"/>
                </a:spcBef>
              </a:pPr>
              <a:r>
                <a:rPr lang="en-US" sz="2556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Funcionalidades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393468" y="1944953"/>
              <a:ext cx="10909224" cy="39074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Monitoreo del tráfico de red en busca de patrones de ataque.</a:t>
              </a:r>
            </a:p>
            <a:p>
              <a:pPr algn="l">
                <a:lnSpc>
                  <a:spcPts val="3365"/>
                </a:lnSpc>
                <a:spcBef>
                  <a:spcPct val="0"/>
                </a:spcBef>
              </a:pPr>
              <a:endParaRPr lang="en-US" sz="240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Bloqueo automático de IPs sospechosas.</a:t>
              </a:r>
            </a:p>
            <a:p>
              <a:pPr algn="l">
                <a:lnSpc>
                  <a:spcPts val="3365"/>
                </a:lnSpc>
                <a:spcBef>
                  <a:spcPct val="0"/>
                </a:spcBef>
              </a:pPr>
              <a:endParaRPr lang="en-US" sz="240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365"/>
                </a:lnSpc>
                <a:spcBef>
                  <a:spcPct val="0"/>
                </a:spcBef>
              </a:pPr>
              <a:r>
                <a:rPr lang="en-US" sz="2404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Integración con firewalls para respuesta inmediata.</a:t>
              </a:r>
            </a:p>
            <a:p>
              <a:pPr algn="l">
                <a:lnSpc>
                  <a:spcPts val="3365"/>
                </a:lnSpc>
                <a:spcBef>
                  <a:spcPct val="0"/>
                </a:spcBef>
              </a:pPr>
              <a:endParaRPr lang="en-US" sz="240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83558" y="6687067"/>
            <a:ext cx="3382064" cy="3059531"/>
            <a:chOff x="0" y="0"/>
            <a:chExt cx="4509419" cy="4079374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972909"/>
              <a:ext cx="2498990" cy="1949829"/>
              <a:chOff x="0" y="0"/>
              <a:chExt cx="4752853" cy="37084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4752854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752854" h="3708400">
                    <a:moveTo>
                      <a:pt x="3564640" y="0"/>
                    </a:moveTo>
                    <a:lnTo>
                      <a:pt x="1188213" y="0"/>
                    </a:lnTo>
                    <a:lnTo>
                      <a:pt x="0" y="1854200"/>
                    </a:lnTo>
                    <a:lnTo>
                      <a:pt x="1188213" y="3708400"/>
                    </a:lnTo>
                    <a:lnTo>
                      <a:pt x="3564640" y="3708400"/>
                    </a:lnTo>
                    <a:lnTo>
                      <a:pt x="4752854" y="185420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8625" r="-8625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1879693" y="2027538"/>
              <a:ext cx="2629726" cy="2051836"/>
              <a:chOff x="0" y="0"/>
              <a:chExt cx="4752853" cy="37084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4752854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752854" h="3708400">
                    <a:moveTo>
                      <a:pt x="3564640" y="0"/>
                    </a:moveTo>
                    <a:lnTo>
                      <a:pt x="1188213" y="0"/>
                    </a:lnTo>
                    <a:lnTo>
                      <a:pt x="0" y="1854200"/>
                    </a:lnTo>
                    <a:lnTo>
                      <a:pt x="1188213" y="3708400"/>
                    </a:lnTo>
                    <a:lnTo>
                      <a:pt x="3564640" y="3708400"/>
                    </a:lnTo>
                    <a:lnTo>
                      <a:pt x="4752854" y="185420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9355" r="-19355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1947632" y="0"/>
              <a:ext cx="2493849" cy="1945818"/>
              <a:chOff x="0" y="0"/>
              <a:chExt cx="4752853" cy="37084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752854" cy="3708400"/>
              </a:xfrm>
              <a:custGeom>
                <a:avLst/>
                <a:gdLst/>
                <a:ahLst/>
                <a:cxnLst/>
                <a:rect l="l" t="t" r="r" b="b"/>
                <a:pathLst>
                  <a:path w="4752854" h="3708400">
                    <a:moveTo>
                      <a:pt x="3564640" y="0"/>
                    </a:moveTo>
                    <a:lnTo>
                      <a:pt x="1188213" y="0"/>
                    </a:lnTo>
                    <a:lnTo>
                      <a:pt x="0" y="1854200"/>
                    </a:lnTo>
                    <a:lnTo>
                      <a:pt x="1188213" y="3708400"/>
                    </a:lnTo>
                    <a:lnTo>
                      <a:pt x="3564640" y="3708400"/>
                    </a:lnTo>
                    <a:lnTo>
                      <a:pt x="4752854" y="1854200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19201" r="-19201"/>
                </a:stretch>
              </a:blipFill>
            </p:spPr>
            <p:txBody>
              <a:bodyPr/>
              <a:lstStyle/>
              <a:p>
                <a:endParaRPr lang="es-CR"/>
              </a:p>
            </p:txBody>
          </p:sp>
        </p:grpSp>
      </p:grpSp>
      <p:sp>
        <p:nvSpPr>
          <p:cNvPr id="37" name="TextBox 37"/>
          <p:cNvSpPr txBox="1"/>
          <p:nvPr/>
        </p:nvSpPr>
        <p:spPr>
          <a:xfrm>
            <a:off x="1183558" y="922112"/>
            <a:ext cx="15611168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spc="-144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SOLUCIONES DE DETENCIÓN DE INTRUSOS (IDS)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3"/>
            <a:stretch>
              <a:fillRect l="-172222" r="-1722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>
            <a:off x="7548802" y="4077113"/>
            <a:ext cx="1861636" cy="3848343"/>
          </a:xfrm>
          <a:custGeom>
            <a:avLst/>
            <a:gdLst/>
            <a:ahLst/>
            <a:cxnLst/>
            <a:rect l="l" t="t" r="r" b="b"/>
            <a:pathLst>
              <a:path w="1861636" h="3848343">
                <a:moveTo>
                  <a:pt x="0" y="0"/>
                </a:moveTo>
                <a:lnTo>
                  <a:pt x="1861636" y="0"/>
                </a:lnTo>
                <a:lnTo>
                  <a:pt x="1861636" y="3848343"/>
                </a:lnTo>
                <a:lnTo>
                  <a:pt x="0" y="3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4" name="Freeform 4"/>
          <p:cNvSpPr/>
          <p:nvPr/>
        </p:nvSpPr>
        <p:spPr>
          <a:xfrm>
            <a:off x="10330210" y="2988799"/>
            <a:ext cx="1193640" cy="1193640"/>
          </a:xfrm>
          <a:custGeom>
            <a:avLst/>
            <a:gdLst/>
            <a:ahLst/>
            <a:cxnLst/>
            <a:rect l="l" t="t" r="r" b="b"/>
            <a:pathLst>
              <a:path w="1193640" h="1193640">
                <a:moveTo>
                  <a:pt x="0" y="0"/>
                </a:moveTo>
                <a:lnTo>
                  <a:pt x="1193639" y="0"/>
                </a:lnTo>
                <a:lnTo>
                  <a:pt x="1193639" y="1193639"/>
                </a:lnTo>
                <a:lnTo>
                  <a:pt x="0" y="119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5" name="Freeform 5"/>
          <p:cNvSpPr/>
          <p:nvPr/>
        </p:nvSpPr>
        <p:spPr>
          <a:xfrm>
            <a:off x="11429889" y="4152232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69"/>
                </a:lnTo>
                <a:lnTo>
                  <a:pt x="0" y="142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6" name="Freeform 6"/>
          <p:cNvSpPr/>
          <p:nvPr/>
        </p:nvSpPr>
        <p:spPr>
          <a:xfrm>
            <a:off x="8101066" y="5578401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7" name="Freeform 7"/>
          <p:cNvSpPr/>
          <p:nvPr/>
        </p:nvSpPr>
        <p:spPr>
          <a:xfrm>
            <a:off x="8101066" y="6553436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8" name="Freeform 8"/>
          <p:cNvSpPr/>
          <p:nvPr/>
        </p:nvSpPr>
        <p:spPr>
          <a:xfrm>
            <a:off x="7717830" y="7758805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41620" y="1440272"/>
            <a:ext cx="2569446" cy="1064796"/>
            <a:chOff x="0" y="0"/>
            <a:chExt cx="1170676" cy="485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732712" y="5035106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9" name="Group 19"/>
          <p:cNvGrpSpPr/>
          <p:nvPr/>
        </p:nvGrpSpPr>
        <p:grpSpPr>
          <a:xfrm>
            <a:off x="1083049" y="3032068"/>
            <a:ext cx="5770068" cy="2604270"/>
            <a:chOff x="0" y="0"/>
            <a:chExt cx="1519689" cy="6858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730242" y="3527998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3" name="Group 23"/>
          <p:cNvGrpSpPr/>
          <p:nvPr/>
        </p:nvGrpSpPr>
        <p:grpSpPr>
          <a:xfrm>
            <a:off x="1083049" y="3022543"/>
            <a:ext cx="5770068" cy="783566"/>
            <a:chOff x="0" y="0"/>
            <a:chExt cx="1519689" cy="2063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10234556" y="4888782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7" name="Group 27"/>
          <p:cNvGrpSpPr/>
          <p:nvPr/>
        </p:nvGrpSpPr>
        <p:grpSpPr>
          <a:xfrm>
            <a:off x="10584893" y="2885744"/>
            <a:ext cx="5770068" cy="2604270"/>
            <a:chOff x="0" y="0"/>
            <a:chExt cx="1519689" cy="6858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10232086" y="3381674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1" name="Group 31"/>
          <p:cNvGrpSpPr/>
          <p:nvPr/>
        </p:nvGrpSpPr>
        <p:grpSpPr>
          <a:xfrm>
            <a:off x="10584893" y="2876219"/>
            <a:ext cx="5770068" cy="783566"/>
            <a:chOff x="0" y="0"/>
            <a:chExt cx="1519689" cy="2063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4" name="AutoShape 34"/>
          <p:cNvSpPr/>
          <p:nvPr/>
        </p:nvSpPr>
        <p:spPr>
          <a:xfrm>
            <a:off x="742237" y="8903919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5" name="Group 35"/>
          <p:cNvGrpSpPr/>
          <p:nvPr/>
        </p:nvGrpSpPr>
        <p:grpSpPr>
          <a:xfrm>
            <a:off x="1092574" y="6900881"/>
            <a:ext cx="5770068" cy="2604270"/>
            <a:chOff x="0" y="0"/>
            <a:chExt cx="1519689" cy="68589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8" name="AutoShape 38"/>
          <p:cNvSpPr/>
          <p:nvPr/>
        </p:nvSpPr>
        <p:spPr>
          <a:xfrm flipV="1">
            <a:off x="739767" y="7396811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9" name="Group 39"/>
          <p:cNvGrpSpPr/>
          <p:nvPr/>
        </p:nvGrpSpPr>
        <p:grpSpPr>
          <a:xfrm>
            <a:off x="1092574" y="6891356"/>
            <a:ext cx="5770068" cy="783566"/>
            <a:chOff x="0" y="0"/>
            <a:chExt cx="1519689" cy="20637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1523849" y="5837730"/>
            <a:ext cx="4977686" cy="4216393"/>
            <a:chOff x="0" y="0"/>
            <a:chExt cx="2374900" cy="2011680"/>
          </a:xfrm>
        </p:grpSpPr>
        <p:sp>
          <p:nvSpPr>
            <p:cNvPr id="43" name="Freeform 43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8"/>
              <a:stretch>
                <a:fillRect l="-68277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183558" y="1003025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TIPOS DE HERRAMIENTAS DE AUDITORÍA INFORMÁTICA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97860" y="4048538"/>
            <a:ext cx="5681075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Son el núcleo de la auditoría moderna. Permiten al auditor examinar, analizar y manipular grandes volúmenes de datos de la organización para identificar tendencias, excepciones, errores o fraudes. Automatizan pruebas sustantivas.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36628" y="3088131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Software de Análisis de Datos (CAATs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659436" y="3857467"/>
            <a:ext cx="5681075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Centralizan y automatizan la gestión de los marcos de gobierno, riesgo y cumplimiento. Permiten mapear controles, evaluar riesgos, planificar auditorías y dar seguimiento a hallazgos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799704" y="2941808"/>
            <a:ext cx="540053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Herramientas de Gestión de Riesgos y Control (GRC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307385" y="7917352"/>
            <a:ext cx="5681075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Monitorean la infraestructura TI en tiempo real (o near-real time) para detectar actividades sospechosas, vulnerabilidades e incidentes de seguridad. Son clave para la auditoría de ciberseguridad.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46153" y="6956945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Herramientas de Monitoreo de Seguridad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3188" y="2958749"/>
            <a:ext cx="7149998" cy="7033452"/>
            <a:chOff x="0" y="0"/>
            <a:chExt cx="9533331" cy="9377936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23003"/>
              <a:ext cx="9533331" cy="9354933"/>
              <a:chOff x="0" y="0"/>
              <a:chExt cx="1096721" cy="107619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96721" cy="1076198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076198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1020976"/>
                    </a:lnTo>
                    <a:cubicBezTo>
                      <a:pt x="1096721" y="1035621"/>
                      <a:pt x="1090903" y="1049667"/>
                      <a:pt x="1080547" y="1060023"/>
                    </a:cubicBezTo>
                    <a:cubicBezTo>
                      <a:pt x="1070190" y="1070380"/>
                      <a:pt x="1056144" y="1076198"/>
                      <a:pt x="1041499" y="1076198"/>
                    </a:cubicBezTo>
                    <a:lnTo>
                      <a:pt x="55222" y="1076198"/>
                    </a:lnTo>
                    <a:cubicBezTo>
                      <a:pt x="40576" y="1076198"/>
                      <a:pt x="26530" y="1070380"/>
                      <a:pt x="16174" y="1060023"/>
                    </a:cubicBezTo>
                    <a:cubicBezTo>
                      <a:pt x="5818" y="1049667"/>
                      <a:pt x="0" y="1035621"/>
                      <a:pt x="0" y="1020976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096721" cy="1104773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9533331" cy="1191180"/>
              <a:chOff x="0" y="0"/>
              <a:chExt cx="1096721" cy="1370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96721" cy="137034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37034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81812"/>
                    </a:lnTo>
                    <a:cubicBezTo>
                      <a:pt x="1096721" y="96458"/>
                      <a:pt x="1090903" y="110504"/>
                      <a:pt x="1080547" y="120860"/>
                    </a:cubicBezTo>
                    <a:cubicBezTo>
                      <a:pt x="1070190" y="131216"/>
                      <a:pt x="1056144" y="137034"/>
                      <a:pt x="1041499" y="137034"/>
                    </a:cubicBezTo>
                    <a:lnTo>
                      <a:pt x="55222" y="137034"/>
                    </a:lnTo>
                    <a:cubicBezTo>
                      <a:pt x="40576" y="137034"/>
                      <a:pt x="26530" y="131216"/>
                      <a:pt x="16174" y="120860"/>
                    </a:cubicBezTo>
                    <a:cubicBezTo>
                      <a:pt x="5818" y="110504"/>
                      <a:pt x="0" y="96458"/>
                      <a:pt x="0" y="81812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096721" cy="165609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9392665" y="2958749"/>
            <a:ext cx="7149998" cy="7033452"/>
            <a:chOff x="0" y="0"/>
            <a:chExt cx="9533331" cy="937793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23003"/>
              <a:ext cx="9533331" cy="9354933"/>
              <a:chOff x="0" y="0"/>
              <a:chExt cx="1096721" cy="107619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096721" cy="1076198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076198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1020976"/>
                    </a:lnTo>
                    <a:cubicBezTo>
                      <a:pt x="1096721" y="1035621"/>
                      <a:pt x="1090903" y="1049667"/>
                      <a:pt x="1080547" y="1060023"/>
                    </a:cubicBezTo>
                    <a:cubicBezTo>
                      <a:pt x="1070190" y="1070380"/>
                      <a:pt x="1056144" y="1076198"/>
                      <a:pt x="1041499" y="1076198"/>
                    </a:cubicBezTo>
                    <a:lnTo>
                      <a:pt x="55222" y="1076198"/>
                    </a:lnTo>
                    <a:cubicBezTo>
                      <a:pt x="40576" y="1076198"/>
                      <a:pt x="26530" y="1070380"/>
                      <a:pt x="16174" y="1060023"/>
                    </a:cubicBezTo>
                    <a:cubicBezTo>
                      <a:pt x="5818" y="1049667"/>
                      <a:pt x="0" y="1035621"/>
                      <a:pt x="0" y="1020976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28575"/>
                <a:ext cx="1096721" cy="1104773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0"/>
              <a:ext cx="9533331" cy="1191180"/>
              <a:chOff x="0" y="0"/>
              <a:chExt cx="1096721" cy="13703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096721" cy="137034"/>
              </a:xfrm>
              <a:custGeom>
                <a:avLst/>
                <a:gdLst/>
                <a:ahLst/>
                <a:cxnLst/>
                <a:rect l="l" t="t" r="r" b="b"/>
                <a:pathLst>
                  <a:path w="1096721" h="137034">
                    <a:moveTo>
                      <a:pt x="55222" y="0"/>
                    </a:moveTo>
                    <a:lnTo>
                      <a:pt x="1041499" y="0"/>
                    </a:lnTo>
                    <a:cubicBezTo>
                      <a:pt x="1056144" y="0"/>
                      <a:pt x="1070190" y="5818"/>
                      <a:pt x="1080547" y="16174"/>
                    </a:cubicBezTo>
                    <a:cubicBezTo>
                      <a:pt x="1090903" y="26530"/>
                      <a:pt x="1096721" y="40576"/>
                      <a:pt x="1096721" y="55222"/>
                    </a:cubicBezTo>
                    <a:lnTo>
                      <a:pt x="1096721" y="81812"/>
                    </a:lnTo>
                    <a:cubicBezTo>
                      <a:pt x="1096721" y="96458"/>
                      <a:pt x="1090903" y="110504"/>
                      <a:pt x="1080547" y="120860"/>
                    </a:cubicBezTo>
                    <a:cubicBezTo>
                      <a:pt x="1070190" y="131216"/>
                      <a:pt x="1056144" y="137034"/>
                      <a:pt x="1041499" y="137034"/>
                    </a:cubicBezTo>
                    <a:lnTo>
                      <a:pt x="55222" y="137034"/>
                    </a:lnTo>
                    <a:cubicBezTo>
                      <a:pt x="40576" y="137034"/>
                      <a:pt x="26530" y="131216"/>
                      <a:pt x="16174" y="120860"/>
                    </a:cubicBezTo>
                    <a:cubicBezTo>
                      <a:pt x="5818" y="110504"/>
                      <a:pt x="0" y="96458"/>
                      <a:pt x="0" y="81812"/>
                    </a:cubicBezTo>
                    <a:lnTo>
                      <a:pt x="0" y="55222"/>
                    </a:lnTo>
                    <a:cubicBezTo>
                      <a:pt x="0" y="40576"/>
                      <a:pt x="5818" y="26530"/>
                      <a:pt x="16174" y="16174"/>
                    </a:cubicBezTo>
                    <a:cubicBezTo>
                      <a:pt x="26530" y="5818"/>
                      <a:pt x="40576" y="0"/>
                      <a:pt x="55222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096721" cy="165609"/>
              </a:xfrm>
              <a:prstGeom prst="rect">
                <a:avLst/>
              </a:prstGeom>
            </p:spPr>
            <p:txBody>
              <a:bodyPr lIns="87226" tIns="87226" rIns="87226" bIns="87226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750896" y="4397281"/>
            <a:ext cx="2984876" cy="1492438"/>
          </a:xfrm>
          <a:custGeom>
            <a:avLst/>
            <a:gdLst/>
            <a:ahLst/>
            <a:cxnLst/>
            <a:rect l="l" t="t" r="r" b="b"/>
            <a:pathLst>
              <a:path w="2984876" h="1492438">
                <a:moveTo>
                  <a:pt x="0" y="0"/>
                </a:moveTo>
                <a:lnTo>
                  <a:pt x="2984876" y="0"/>
                </a:lnTo>
                <a:lnTo>
                  <a:pt x="2984876" y="1492438"/>
                </a:lnTo>
                <a:lnTo>
                  <a:pt x="0" y="14924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7" name="Freeform 27"/>
          <p:cNvSpPr/>
          <p:nvPr/>
        </p:nvSpPr>
        <p:spPr>
          <a:xfrm>
            <a:off x="4430643" y="4639256"/>
            <a:ext cx="2515237" cy="1836219"/>
          </a:xfrm>
          <a:custGeom>
            <a:avLst/>
            <a:gdLst/>
            <a:ahLst/>
            <a:cxnLst/>
            <a:rect l="l" t="t" r="r" b="b"/>
            <a:pathLst>
              <a:path w="2515237" h="1836219">
                <a:moveTo>
                  <a:pt x="0" y="0"/>
                </a:moveTo>
                <a:lnTo>
                  <a:pt x="2515237" y="0"/>
                </a:lnTo>
                <a:lnTo>
                  <a:pt x="2515237" y="1836219"/>
                </a:lnTo>
                <a:lnTo>
                  <a:pt x="0" y="18362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8" name="Freeform 28"/>
          <p:cNvSpPr/>
          <p:nvPr/>
        </p:nvSpPr>
        <p:spPr>
          <a:xfrm>
            <a:off x="750896" y="7287171"/>
            <a:ext cx="1965578" cy="1623392"/>
          </a:xfrm>
          <a:custGeom>
            <a:avLst/>
            <a:gdLst/>
            <a:ahLst/>
            <a:cxnLst/>
            <a:rect l="l" t="t" r="r" b="b"/>
            <a:pathLst>
              <a:path w="1965578" h="1623392">
                <a:moveTo>
                  <a:pt x="0" y="0"/>
                </a:moveTo>
                <a:lnTo>
                  <a:pt x="1965578" y="0"/>
                </a:lnTo>
                <a:lnTo>
                  <a:pt x="1965578" y="1623392"/>
                </a:lnTo>
                <a:lnTo>
                  <a:pt x="0" y="162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9" name="Freeform 29"/>
          <p:cNvSpPr/>
          <p:nvPr/>
        </p:nvSpPr>
        <p:spPr>
          <a:xfrm>
            <a:off x="3959153" y="7519724"/>
            <a:ext cx="2986726" cy="1158287"/>
          </a:xfrm>
          <a:custGeom>
            <a:avLst/>
            <a:gdLst/>
            <a:ahLst/>
            <a:cxnLst/>
            <a:rect l="l" t="t" r="r" b="b"/>
            <a:pathLst>
              <a:path w="2986726" h="1158287">
                <a:moveTo>
                  <a:pt x="0" y="0"/>
                </a:moveTo>
                <a:lnTo>
                  <a:pt x="2986727" y="0"/>
                </a:lnTo>
                <a:lnTo>
                  <a:pt x="2986727" y="1158287"/>
                </a:lnTo>
                <a:lnTo>
                  <a:pt x="0" y="11582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0" name="TextBox 30"/>
          <p:cNvSpPr txBox="1"/>
          <p:nvPr/>
        </p:nvSpPr>
        <p:spPr>
          <a:xfrm>
            <a:off x="9597113" y="4861471"/>
            <a:ext cx="6741103" cy="480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Empresas de ciber seguridad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Gobiernos y sector público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Sector financiero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Empresas de todos los tamaños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Instituciones académicas y de investigación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F3F6FA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2877555" y="3217160"/>
            <a:ext cx="1812131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 Herramientas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479887" y="3217160"/>
            <a:ext cx="1251744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Empresas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3558" y="1022478"/>
            <a:ext cx="15611168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spc="-144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SOLUCIONES DE DETENCIÓN DE INTRUSOS (IDS)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3558" y="922112"/>
            <a:ext cx="15611168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spc="-144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INTEGRACIÓN Y AUTOMATIZACIÓN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7199" y="2859419"/>
            <a:ext cx="9822576" cy="5947466"/>
            <a:chOff x="0" y="0"/>
            <a:chExt cx="13096768" cy="792995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59937"/>
              <a:ext cx="13096768" cy="7870017"/>
              <a:chOff x="0" y="0"/>
              <a:chExt cx="2849659" cy="17123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49659" cy="1712397"/>
              </a:xfrm>
              <a:custGeom>
                <a:avLst/>
                <a:gdLst/>
                <a:ahLst/>
                <a:cxnLst/>
                <a:rect l="l" t="t" r="r" b="b"/>
                <a:pathLst>
                  <a:path w="2849659" h="1712397">
                    <a:moveTo>
                      <a:pt x="40197" y="0"/>
                    </a:moveTo>
                    <a:lnTo>
                      <a:pt x="2809462" y="0"/>
                    </a:lnTo>
                    <a:cubicBezTo>
                      <a:pt x="2831662" y="0"/>
                      <a:pt x="2849659" y="17997"/>
                      <a:pt x="2849659" y="40197"/>
                    </a:cubicBezTo>
                    <a:lnTo>
                      <a:pt x="2849659" y="1672200"/>
                    </a:lnTo>
                    <a:cubicBezTo>
                      <a:pt x="2849659" y="1694400"/>
                      <a:pt x="2831662" y="1712397"/>
                      <a:pt x="2809462" y="1712397"/>
                    </a:cubicBezTo>
                    <a:lnTo>
                      <a:pt x="40197" y="1712397"/>
                    </a:lnTo>
                    <a:cubicBezTo>
                      <a:pt x="17997" y="1712397"/>
                      <a:pt x="0" y="1694400"/>
                      <a:pt x="0" y="1672200"/>
                    </a:cubicBezTo>
                    <a:lnTo>
                      <a:pt x="0" y="40197"/>
                    </a:lnTo>
                    <a:cubicBezTo>
                      <a:pt x="0" y="17997"/>
                      <a:pt x="17997" y="0"/>
                      <a:pt x="4019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2849659" cy="1740972"/>
              </a:xfrm>
              <a:prstGeom prst="rect">
                <a:avLst/>
              </a:prstGeom>
            </p:spPr>
            <p:txBody>
              <a:bodyPr lIns="59167" tIns="59167" rIns="59167" bIns="59167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13096768" cy="1036309"/>
              <a:chOff x="0" y="0"/>
              <a:chExt cx="2849659" cy="22548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49659" cy="225485"/>
              </a:xfrm>
              <a:custGeom>
                <a:avLst/>
                <a:gdLst/>
                <a:ahLst/>
                <a:cxnLst/>
                <a:rect l="l" t="t" r="r" b="b"/>
                <a:pathLst>
                  <a:path w="2849659" h="225485">
                    <a:moveTo>
                      <a:pt x="40197" y="0"/>
                    </a:moveTo>
                    <a:lnTo>
                      <a:pt x="2809462" y="0"/>
                    </a:lnTo>
                    <a:cubicBezTo>
                      <a:pt x="2831662" y="0"/>
                      <a:pt x="2849659" y="17997"/>
                      <a:pt x="2849659" y="40197"/>
                    </a:cubicBezTo>
                    <a:lnTo>
                      <a:pt x="2849659" y="185288"/>
                    </a:lnTo>
                    <a:cubicBezTo>
                      <a:pt x="2849659" y="207488"/>
                      <a:pt x="2831662" y="225485"/>
                      <a:pt x="2809462" y="225485"/>
                    </a:cubicBezTo>
                    <a:lnTo>
                      <a:pt x="40197" y="225485"/>
                    </a:lnTo>
                    <a:cubicBezTo>
                      <a:pt x="17997" y="225485"/>
                      <a:pt x="0" y="207488"/>
                      <a:pt x="0" y="185288"/>
                    </a:cubicBezTo>
                    <a:lnTo>
                      <a:pt x="0" y="40197"/>
                    </a:lnTo>
                    <a:cubicBezTo>
                      <a:pt x="0" y="17997"/>
                      <a:pt x="17997" y="0"/>
                      <a:pt x="4019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2849659" cy="254060"/>
              </a:xfrm>
              <a:prstGeom prst="rect">
                <a:avLst/>
              </a:prstGeom>
            </p:spPr>
            <p:txBody>
              <a:bodyPr lIns="59167" tIns="59167" rIns="59167" bIns="59167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229738"/>
              <a:ext cx="11900620" cy="53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1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Beneficios de la Integracón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18199" y="1944818"/>
              <a:ext cx="12312269" cy="5098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Eficiencia: 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Reducción de tareas manuales al sincronizar datos entre sistemas (ej: ERP y herramientas de auditoría).</a:t>
              </a: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Precisión: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Minimización de errores al eliminar la necesidad de ingresar datos manualmente.</a:t>
              </a: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Visión Holística: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Acceso a datos de múltiples departamentos (finanzas, TI, operaciones) en una sola plataforma.</a:t>
              </a: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87058" y="2859419"/>
            <a:ext cx="7831488" cy="3919962"/>
            <a:chOff x="0" y="0"/>
            <a:chExt cx="10441984" cy="522661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441984" cy="5226616"/>
              <a:chOff x="0" y="0"/>
              <a:chExt cx="2425398" cy="121400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25398" cy="1214005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1214005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158999"/>
                    </a:lnTo>
                    <a:cubicBezTo>
                      <a:pt x="2425398" y="1189378"/>
                      <a:pt x="2400771" y="1214005"/>
                      <a:pt x="2370391" y="1214005"/>
                    </a:cubicBezTo>
                    <a:lnTo>
                      <a:pt x="55007" y="1214005"/>
                    </a:lnTo>
                    <a:cubicBezTo>
                      <a:pt x="24627" y="1214005"/>
                      <a:pt x="0" y="1189378"/>
                      <a:pt x="0" y="1158999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2425398" cy="12425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0441984" cy="888483"/>
              <a:chOff x="0" y="0"/>
              <a:chExt cx="2425398" cy="20637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51364"/>
                    </a:lnTo>
                    <a:cubicBezTo>
                      <a:pt x="2425398" y="181744"/>
                      <a:pt x="2400771" y="206371"/>
                      <a:pt x="2370391" y="206371"/>
                    </a:cubicBezTo>
                    <a:lnTo>
                      <a:pt x="55007" y="206371"/>
                    </a:lnTo>
                    <a:cubicBezTo>
                      <a:pt x="24627" y="206371"/>
                      <a:pt x="0" y="181744"/>
                      <a:pt x="0" y="151364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47089"/>
              <a:ext cx="10171043" cy="50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Ejemplo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96380" y="1778753"/>
              <a:ext cx="9849224" cy="22284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  <a:spcBef>
                  <a:spcPct val="0"/>
                </a:spcBef>
              </a:pPr>
              <a:r>
                <a:rPr lang="en-US" sz="24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La integración de SAP Audit Management con SAP S/4HANA permite a los auditores acceder a datos financieros en tiempo real sin salir del sistema de auditoría.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83558" y="922112"/>
            <a:ext cx="15611168" cy="8210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20"/>
              </a:lnSpc>
              <a:spcBef>
                <a:spcPct val="0"/>
              </a:spcBef>
            </a:pPr>
            <a:r>
              <a:rPr lang="en-US" sz="4800" b="1" spc="-144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INTEGRACIÓN Y AUTOMATIZACIÓN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47199" y="2859419"/>
            <a:ext cx="9822576" cy="5947466"/>
            <a:chOff x="0" y="0"/>
            <a:chExt cx="13096768" cy="7929955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59937"/>
              <a:ext cx="13096768" cy="7870017"/>
              <a:chOff x="0" y="0"/>
              <a:chExt cx="2849659" cy="171239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849659" cy="1712397"/>
              </a:xfrm>
              <a:custGeom>
                <a:avLst/>
                <a:gdLst/>
                <a:ahLst/>
                <a:cxnLst/>
                <a:rect l="l" t="t" r="r" b="b"/>
                <a:pathLst>
                  <a:path w="2849659" h="1712397">
                    <a:moveTo>
                      <a:pt x="40197" y="0"/>
                    </a:moveTo>
                    <a:lnTo>
                      <a:pt x="2809462" y="0"/>
                    </a:lnTo>
                    <a:cubicBezTo>
                      <a:pt x="2831662" y="0"/>
                      <a:pt x="2849659" y="17997"/>
                      <a:pt x="2849659" y="40197"/>
                    </a:cubicBezTo>
                    <a:lnTo>
                      <a:pt x="2849659" y="1672200"/>
                    </a:lnTo>
                    <a:cubicBezTo>
                      <a:pt x="2849659" y="1694400"/>
                      <a:pt x="2831662" y="1712397"/>
                      <a:pt x="2809462" y="1712397"/>
                    </a:cubicBezTo>
                    <a:lnTo>
                      <a:pt x="40197" y="1712397"/>
                    </a:lnTo>
                    <a:cubicBezTo>
                      <a:pt x="17997" y="1712397"/>
                      <a:pt x="0" y="1694400"/>
                      <a:pt x="0" y="1672200"/>
                    </a:cubicBezTo>
                    <a:lnTo>
                      <a:pt x="0" y="40197"/>
                    </a:lnTo>
                    <a:cubicBezTo>
                      <a:pt x="0" y="17997"/>
                      <a:pt x="17997" y="0"/>
                      <a:pt x="4019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2849659" cy="1740972"/>
              </a:xfrm>
              <a:prstGeom prst="rect">
                <a:avLst/>
              </a:prstGeom>
            </p:spPr>
            <p:txBody>
              <a:bodyPr lIns="59167" tIns="59167" rIns="59167" bIns="59167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13096768" cy="1036309"/>
              <a:chOff x="0" y="0"/>
              <a:chExt cx="2849659" cy="22548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849659" cy="225485"/>
              </a:xfrm>
              <a:custGeom>
                <a:avLst/>
                <a:gdLst/>
                <a:ahLst/>
                <a:cxnLst/>
                <a:rect l="l" t="t" r="r" b="b"/>
                <a:pathLst>
                  <a:path w="2849659" h="225485">
                    <a:moveTo>
                      <a:pt x="40197" y="0"/>
                    </a:moveTo>
                    <a:lnTo>
                      <a:pt x="2809462" y="0"/>
                    </a:lnTo>
                    <a:cubicBezTo>
                      <a:pt x="2831662" y="0"/>
                      <a:pt x="2849659" y="17997"/>
                      <a:pt x="2849659" y="40197"/>
                    </a:cubicBezTo>
                    <a:lnTo>
                      <a:pt x="2849659" y="185288"/>
                    </a:lnTo>
                    <a:cubicBezTo>
                      <a:pt x="2849659" y="207488"/>
                      <a:pt x="2831662" y="225485"/>
                      <a:pt x="2809462" y="225485"/>
                    </a:cubicBezTo>
                    <a:lnTo>
                      <a:pt x="40197" y="225485"/>
                    </a:lnTo>
                    <a:cubicBezTo>
                      <a:pt x="17997" y="225485"/>
                      <a:pt x="0" y="207488"/>
                      <a:pt x="0" y="185288"/>
                    </a:cubicBezTo>
                    <a:lnTo>
                      <a:pt x="0" y="40197"/>
                    </a:lnTo>
                    <a:cubicBezTo>
                      <a:pt x="0" y="17997"/>
                      <a:pt x="17997" y="0"/>
                      <a:pt x="4019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2849659" cy="254060"/>
              </a:xfrm>
              <a:prstGeom prst="rect">
                <a:avLst/>
              </a:prstGeom>
            </p:spPr>
            <p:txBody>
              <a:bodyPr lIns="59167" tIns="59167" rIns="59167" bIns="59167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0" y="229738"/>
              <a:ext cx="11900620" cy="538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71"/>
                </a:lnSpc>
                <a:spcBef>
                  <a:spcPct val="0"/>
                </a:spcBef>
              </a:pPr>
              <a:r>
                <a:rPr lang="en-US" sz="2479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Beneficios de la Automatización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18199" y="1944818"/>
              <a:ext cx="12312269" cy="567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24"/>
                </a:lnSpc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Pruebas de Auditoría: 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Automatización de pruebas repetitivas, como la conciliación de cuentas.</a:t>
              </a:r>
            </a:p>
            <a:p>
              <a:pPr algn="l">
                <a:lnSpc>
                  <a:spcPts val="3424"/>
                </a:lnSpc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Alertas: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Notificaciones automáticas ante desviaciones o incumplimientos.</a:t>
              </a:r>
            </a:p>
            <a:p>
              <a:pPr algn="l">
                <a:lnSpc>
                  <a:spcPts val="3424"/>
                </a:lnSpc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</a:pPr>
              <a:r>
                <a:rPr lang="en-US" sz="2445" b="1">
                  <a:solidFill>
                    <a:srgbClr val="F3F6FA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Flujo de Trabajo: </a:t>
              </a:r>
              <a:r>
                <a:rPr lang="en-US" sz="2445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Automatización de aprobaciones y seguimiento de hallazgos.</a:t>
              </a:r>
            </a:p>
            <a:p>
              <a:pPr algn="l">
                <a:lnSpc>
                  <a:spcPts val="3424"/>
                </a:lnSpc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  <a:p>
              <a:pPr algn="l">
                <a:lnSpc>
                  <a:spcPts val="3424"/>
                </a:lnSpc>
                <a:spcBef>
                  <a:spcPct val="0"/>
                </a:spcBef>
              </a:pPr>
              <a:endParaRPr lang="en-US" sz="2445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187058" y="2859419"/>
            <a:ext cx="7831488" cy="4346042"/>
            <a:chOff x="0" y="0"/>
            <a:chExt cx="10441984" cy="5794723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0441984" cy="5794723"/>
              <a:chOff x="0" y="0"/>
              <a:chExt cx="2425398" cy="1345962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425398" cy="1345962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1345962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290955"/>
                    </a:lnTo>
                    <a:cubicBezTo>
                      <a:pt x="2425398" y="1321334"/>
                      <a:pt x="2400771" y="1345962"/>
                      <a:pt x="2370391" y="1345962"/>
                    </a:cubicBezTo>
                    <a:lnTo>
                      <a:pt x="55007" y="1345962"/>
                    </a:lnTo>
                    <a:cubicBezTo>
                      <a:pt x="24627" y="1345962"/>
                      <a:pt x="0" y="1321334"/>
                      <a:pt x="0" y="1290955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2425398" cy="137453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0"/>
              <a:ext cx="10441984" cy="888483"/>
              <a:chOff x="0" y="0"/>
              <a:chExt cx="2425398" cy="206371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55007" y="0"/>
                    </a:moveTo>
                    <a:lnTo>
                      <a:pt x="2370391" y="0"/>
                    </a:lnTo>
                    <a:cubicBezTo>
                      <a:pt x="2384980" y="0"/>
                      <a:pt x="2398971" y="5795"/>
                      <a:pt x="2409287" y="16111"/>
                    </a:cubicBezTo>
                    <a:cubicBezTo>
                      <a:pt x="2419603" y="26427"/>
                      <a:pt x="2425398" y="40418"/>
                      <a:pt x="2425398" y="55007"/>
                    </a:cubicBezTo>
                    <a:lnTo>
                      <a:pt x="2425398" y="151364"/>
                    </a:lnTo>
                    <a:cubicBezTo>
                      <a:pt x="2425398" y="181744"/>
                      <a:pt x="2400771" y="206371"/>
                      <a:pt x="2370391" y="206371"/>
                    </a:cubicBezTo>
                    <a:lnTo>
                      <a:pt x="55007" y="206371"/>
                    </a:lnTo>
                    <a:cubicBezTo>
                      <a:pt x="24627" y="206371"/>
                      <a:pt x="0" y="181744"/>
                      <a:pt x="0" y="151364"/>
                    </a:cubicBezTo>
                    <a:lnTo>
                      <a:pt x="0" y="55007"/>
                    </a:lnTo>
                    <a:cubicBezTo>
                      <a:pt x="0" y="24627"/>
                      <a:pt x="24627" y="0"/>
                      <a:pt x="55007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147089"/>
              <a:ext cx="10171043" cy="5093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51"/>
                </a:lnSpc>
                <a:spcBef>
                  <a:spcPct val="0"/>
                </a:spcBef>
              </a:pPr>
              <a:r>
                <a:rPr lang="en-US" sz="23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Ejemplo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96380" y="1778753"/>
              <a:ext cx="9849224" cy="27965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91"/>
                </a:lnSpc>
              </a:pPr>
              <a:r>
                <a:rPr lang="en-US" sz="2422">
                  <a:solidFill>
                    <a:srgbClr val="F3F6FA"/>
                  </a:solidFill>
                  <a:latin typeface="Canva Sans"/>
                  <a:ea typeface="Canva Sans"/>
                  <a:cs typeface="Canva Sans"/>
                  <a:sym typeface="Canva Sans"/>
                </a:rPr>
                <a:t>Herramientas como Teammate+ (de Wolters Kluwer) permiten automatizar el seguimiento de recomendaciones de auditoría, enviando recordatorios a los responsables.</a:t>
              </a:r>
            </a:p>
            <a:p>
              <a:pPr algn="ctr">
                <a:lnSpc>
                  <a:spcPts val="3391"/>
                </a:lnSpc>
                <a:spcBef>
                  <a:spcPct val="0"/>
                </a:spcBef>
              </a:pPr>
              <a:endParaRPr lang="en-US" sz="2422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3"/>
            <a:stretch>
              <a:fillRect l="-172222" r="-1722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>
            <a:off x="7548802" y="4077113"/>
            <a:ext cx="1861636" cy="3848343"/>
          </a:xfrm>
          <a:custGeom>
            <a:avLst/>
            <a:gdLst/>
            <a:ahLst/>
            <a:cxnLst/>
            <a:rect l="l" t="t" r="r" b="b"/>
            <a:pathLst>
              <a:path w="1861636" h="3848343">
                <a:moveTo>
                  <a:pt x="0" y="0"/>
                </a:moveTo>
                <a:lnTo>
                  <a:pt x="1861636" y="0"/>
                </a:lnTo>
                <a:lnTo>
                  <a:pt x="1861636" y="3848343"/>
                </a:lnTo>
                <a:lnTo>
                  <a:pt x="0" y="3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4" name="Freeform 4"/>
          <p:cNvSpPr/>
          <p:nvPr/>
        </p:nvSpPr>
        <p:spPr>
          <a:xfrm>
            <a:off x="8101066" y="5578401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5" name="Freeform 5"/>
          <p:cNvSpPr/>
          <p:nvPr/>
        </p:nvSpPr>
        <p:spPr>
          <a:xfrm>
            <a:off x="8101066" y="6553436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6" name="Freeform 6"/>
          <p:cNvSpPr/>
          <p:nvPr/>
        </p:nvSpPr>
        <p:spPr>
          <a:xfrm>
            <a:off x="7717830" y="7758805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7" name="Group 7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3" name="AutoShape 13"/>
          <p:cNvSpPr/>
          <p:nvPr/>
        </p:nvSpPr>
        <p:spPr>
          <a:xfrm>
            <a:off x="732712" y="4424148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4" name="Group 14"/>
          <p:cNvGrpSpPr/>
          <p:nvPr/>
        </p:nvGrpSpPr>
        <p:grpSpPr>
          <a:xfrm>
            <a:off x="1083049" y="2421111"/>
            <a:ext cx="5770068" cy="3443782"/>
            <a:chOff x="0" y="0"/>
            <a:chExt cx="1519689" cy="9070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7" name="AutoShape 17"/>
          <p:cNvSpPr/>
          <p:nvPr/>
        </p:nvSpPr>
        <p:spPr>
          <a:xfrm flipV="1">
            <a:off x="730242" y="2917041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8" name="Group 18"/>
          <p:cNvGrpSpPr/>
          <p:nvPr/>
        </p:nvGrpSpPr>
        <p:grpSpPr>
          <a:xfrm>
            <a:off x="1083049" y="2411586"/>
            <a:ext cx="5770068" cy="783566"/>
            <a:chOff x="0" y="0"/>
            <a:chExt cx="1519689" cy="20637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074941" y="6425714"/>
            <a:ext cx="4426595" cy="3749586"/>
            <a:chOff x="0" y="0"/>
            <a:chExt cx="2374900" cy="2011680"/>
          </a:xfrm>
        </p:grpSpPr>
        <p:sp>
          <p:nvSpPr>
            <p:cNvPr id="22" name="Freeform 22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8"/>
              <a:stretch>
                <a:fillRect l="-20148" r="-20148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83558" y="1003025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DESAFÍOS Y CONSIDERACIONES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62517" y="3349140"/>
            <a:ext cx="5681075" cy="26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:Herramientas como ACL, IDEA o Splunk requieren una formación significativa para ser explotadas al máximo. Los auditores necesitan habilidades técnicas (SQL, scripting) además de su conocimiento financiero/operacional.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Invertir en capacitación certificada y fomentar un programa de "campeones" internos que difundan el conocimiento.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36628" y="2477174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Curva de Aprendizaje</a:t>
            </a:r>
          </a:p>
        </p:txBody>
      </p:sp>
      <p:sp>
        <p:nvSpPr>
          <p:cNvPr id="26" name="AutoShape 26"/>
          <p:cNvSpPr/>
          <p:nvPr/>
        </p:nvSpPr>
        <p:spPr>
          <a:xfrm>
            <a:off x="685109" y="8616093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7" name="Group 27"/>
          <p:cNvGrpSpPr/>
          <p:nvPr/>
        </p:nvGrpSpPr>
        <p:grpSpPr>
          <a:xfrm>
            <a:off x="1035446" y="6613055"/>
            <a:ext cx="5770068" cy="3443782"/>
            <a:chOff x="0" y="0"/>
            <a:chExt cx="1519689" cy="90700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682639" y="7108985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1" name="Group 31"/>
          <p:cNvGrpSpPr/>
          <p:nvPr/>
        </p:nvGrpSpPr>
        <p:grpSpPr>
          <a:xfrm>
            <a:off x="1035446" y="6603530"/>
            <a:ext cx="5770068" cy="783566"/>
            <a:chOff x="0" y="0"/>
            <a:chExt cx="1519689" cy="2063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72042" y="7496176"/>
            <a:ext cx="5681075" cy="26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:Las licencias empresariales para suites GRC o SIEM pueden ser extremadamente costosas. A esto se suma el costo de consultoría para la implementación y personalización.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Realizar un análisis costo-beneficio riguroso. Evaluar herramientas de código abierto (Ej.: Elastic Stack como alternativa a Splunk) para casos de uso específicos.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89025" y="6669119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Costo de Licencias e Implementación</a:t>
            </a:r>
          </a:p>
        </p:txBody>
      </p:sp>
      <p:sp>
        <p:nvSpPr>
          <p:cNvPr id="36" name="AutoShape 36"/>
          <p:cNvSpPr/>
          <p:nvPr/>
        </p:nvSpPr>
        <p:spPr>
          <a:xfrm>
            <a:off x="9422433" y="4433673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7" name="Group 37"/>
          <p:cNvGrpSpPr/>
          <p:nvPr/>
        </p:nvGrpSpPr>
        <p:grpSpPr>
          <a:xfrm>
            <a:off x="9772770" y="2430636"/>
            <a:ext cx="5770068" cy="3443782"/>
            <a:chOff x="0" y="0"/>
            <a:chExt cx="1519689" cy="90700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9419963" y="2926566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41" name="Group 41"/>
          <p:cNvGrpSpPr/>
          <p:nvPr/>
        </p:nvGrpSpPr>
        <p:grpSpPr>
          <a:xfrm>
            <a:off x="9772770" y="2421111"/>
            <a:ext cx="5770068" cy="783566"/>
            <a:chOff x="0" y="0"/>
            <a:chExt cx="1519689" cy="206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841561" y="3358665"/>
            <a:ext cx="5681075" cy="2924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 Lograr que todas las herramientas "hablen entre sí" es un desafío constante. La falta de integración entre, por ejemplo, la herramienta de análisis de datos y la plataforma de gestión de auditoría, crea silos de información y trabajo manual.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Priorizar herramientas con APIs abiertas y robustas. Establecer una arquitectura de integración desde el diseño del proyecto.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0126349" y="2486699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Interoperabilidad e Integración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3"/>
            <a:stretch>
              <a:fillRect l="-172222" r="-1722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>
            <a:off x="7548802" y="4077113"/>
            <a:ext cx="1861636" cy="3848343"/>
          </a:xfrm>
          <a:custGeom>
            <a:avLst/>
            <a:gdLst/>
            <a:ahLst/>
            <a:cxnLst/>
            <a:rect l="l" t="t" r="r" b="b"/>
            <a:pathLst>
              <a:path w="1861636" h="3848343">
                <a:moveTo>
                  <a:pt x="0" y="0"/>
                </a:moveTo>
                <a:lnTo>
                  <a:pt x="1861636" y="0"/>
                </a:lnTo>
                <a:lnTo>
                  <a:pt x="1861636" y="3848343"/>
                </a:lnTo>
                <a:lnTo>
                  <a:pt x="0" y="3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4" name="Freeform 4"/>
          <p:cNvSpPr/>
          <p:nvPr/>
        </p:nvSpPr>
        <p:spPr>
          <a:xfrm>
            <a:off x="8101066" y="5578401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5" name="Freeform 5"/>
          <p:cNvSpPr/>
          <p:nvPr/>
        </p:nvSpPr>
        <p:spPr>
          <a:xfrm>
            <a:off x="8101066" y="6553436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6" name="Freeform 6"/>
          <p:cNvSpPr/>
          <p:nvPr/>
        </p:nvSpPr>
        <p:spPr>
          <a:xfrm>
            <a:off x="7717830" y="7758805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7" name="Group 7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061287" y="6440778"/>
            <a:ext cx="4302694" cy="3644635"/>
            <a:chOff x="0" y="0"/>
            <a:chExt cx="2374900" cy="2011680"/>
          </a:xfrm>
        </p:grpSpPr>
        <p:sp>
          <p:nvSpPr>
            <p:cNvPr id="17" name="Freeform 17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8"/>
              <a:stretch>
                <a:fillRect l="-39577" r="-34772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183558" y="1003025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DESAFÍOS Y CONSIDERACIONES</a:t>
            </a:r>
          </a:p>
        </p:txBody>
      </p:sp>
      <p:sp>
        <p:nvSpPr>
          <p:cNvPr id="19" name="AutoShape 19"/>
          <p:cNvSpPr/>
          <p:nvPr/>
        </p:nvSpPr>
        <p:spPr>
          <a:xfrm>
            <a:off x="732712" y="4424148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0" name="Group 20"/>
          <p:cNvGrpSpPr/>
          <p:nvPr/>
        </p:nvGrpSpPr>
        <p:grpSpPr>
          <a:xfrm>
            <a:off x="1083049" y="2421111"/>
            <a:ext cx="5770068" cy="3443782"/>
            <a:chOff x="0" y="0"/>
            <a:chExt cx="1519689" cy="90700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 flipV="1">
            <a:off x="730242" y="2917041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4" name="Group 24"/>
          <p:cNvGrpSpPr/>
          <p:nvPr/>
        </p:nvGrpSpPr>
        <p:grpSpPr>
          <a:xfrm>
            <a:off x="1083049" y="2411586"/>
            <a:ext cx="5770068" cy="783566"/>
            <a:chOff x="0" y="0"/>
            <a:chExt cx="1519689" cy="20637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83558" y="3349140"/>
            <a:ext cx="5681075" cy="26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 El auditor trabaja con los datos más críticos de la empresa (financieros, de clientes, estratégicos). El manejo inadecuado puede llevar a brechas de seguridad y problemas de cumplimiento (GDPR, LGPD).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Implementar estrictos controles de acceso, encriptación de datos en reposo y tránsito, y políticas de retención y destrucción de evidencia. Utilizar entornos de pruebas anonimizados cuando sea posible.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436628" y="2477174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Gestión de Datos Sensibles</a:t>
            </a:r>
          </a:p>
        </p:txBody>
      </p:sp>
      <p:sp>
        <p:nvSpPr>
          <p:cNvPr id="29" name="AutoShape 29"/>
          <p:cNvSpPr/>
          <p:nvPr/>
        </p:nvSpPr>
        <p:spPr>
          <a:xfrm>
            <a:off x="9422433" y="4433673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0" name="Group 30"/>
          <p:cNvGrpSpPr/>
          <p:nvPr/>
        </p:nvGrpSpPr>
        <p:grpSpPr>
          <a:xfrm>
            <a:off x="9772770" y="2430636"/>
            <a:ext cx="5770068" cy="3443782"/>
            <a:chOff x="0" y="0"/>
            <a:chExt cx="1519689" cy="9070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flipV="1">
            <a:off x="9419963" y="2926566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4" name="Group 34"/>
          <p:cNvGrpSpPr/>
          <p:nvPr/>
        </p:nvGrpSpPr>
        <p:grpSpPr>
          <a:xfrm>
            <a:off x="9772770" y="2421111"/>
            <a:ext cx="5770068" cy="783566"/>
            <a:chOff x="0" y="0"/>
            <a:chExt cx="1519689" cy="20637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9901856" y="3358665"/>
            <a:ext cx="5681075" cy="2390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 Las herramientas requieren mantenimiento continuo: actualizaciones de software, parches de seguridad y adaptación a nuevos sistemas fuente.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Asignar recursos (humanos y financieros) para el mantenimiento continuo. Subestimar este aspecto lleva a herramientas obsoletas e ineficaces.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0126349" y="2486699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Mantenimiento y Actualizaciones</a:t>
            </a:r>
          </a:p>
        </p:txBody>
      </p:sp>
      <p:sp>
        <p:nvSpPr>
          <p:cNvPr id="39" name="AutoShape 39"/>
          <p:cNvSpPr/>
          <p:nvPr/>
        </p:nvSpPr>
        <p:spPr>
          <a:xfrm>
            <a:off x="685109" y="8616093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40" name="Group 40"/>
          <p:cNvGrpSpPr/>
          <p:nvPr/>
        </p:nvGrpSpPr>
        <p:grpSpPr>
          <a:xfrm>
            <a:off x="1035446" y="6613055"/>
            <a:ext cx="5770068" cy="3443782"/>
            <a:chOff x="0" y="0"/>
            <a:chExt cx="1519689" cy="90700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 flipV="1">
            <a:off x="682639" y="7108985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44" name="Group 44"/>
          <p:cNvGrpSpPr/>
          <p:nvPr/>
        </p:nvGrpSpPr>
        <p:grpSpPr>
          <a:xfrm>
            <a:off x="1035446" y="6603530"/>
            <a:ext cx="5770068" cy="783566"/>
            <a:chOff x="0" y="0"/>
            <a:chExt cx="1519689" cy="20637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1127546" y="7496176"/>
            <a:ext cx="5681075" cy="265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 Los auditores tradicionales pueden mostrarse reacios a abandonar sus métodos manuales basados en hojas de cálculo, por comodidad o temor a la tecnología.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La gerencia debe liderar el cambio, comunicando los beneficios y vinculando la adopción de estas herramientas a los objetivos de desempeño del departamento.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1389025" y="6669119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Resistencia al Cambio</a:t>
            </a:r>
          </a:p>
        </p:txBody>
      </p:sp>
    </p:spTree>
  </p:cSld>
  <p:clrMapOvr>
    <a:masterClrMapping/>
  </p:clrMapOvr>
  <p:transition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3"/>
            <a:stretch>
              <a:fillRect l="-172222" r="-1722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>
            <a:off x="7548802" y="4077113"/>
            <a:ext cx="1861636" cy="3848343"/>
          </a:xfrm>
          <a:custGeom>
            <a:avLst/>
            <a:gdLst/>
            <a:ahLst/>
            <a:cxnLst/>
            <a:rect l="l" t="t" r="r" b="b"/>
            <a:pathLst>
              <a:path w="1861636" h="3848343">
                <a:moveTo>
                  <a:pt x="0" y="0"/>
                </a:moveTo>
                <a:lnTo>
                  <a:pt x="1861636" y="0"/>
                </a:lnTo>
                <a:lnTo>
                  <a:pt x="1861636" y="3848343"/>
                </a:lnTo>
                <a:lnTo>
                  <a:pt x="0" y="3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4" name="Freeform 4"/>
          <p:cNvSpPr/>
          <p:nvPr/>
        </p:nvSpPr>
        <p:spPr>
          <a:xfrm>
            <a:off x="8101066" y="5578401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5" name="Freeform 5"/>
          <p:cNvSpPr/>
          <p:nvPr/>
        </p:nvSpPr>
        <p:spPr>
          <a:xfrm>
            <a:off x="8101066" y="6553436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6" name="Freeform 6"/>
          <p:cNvSpPr/>
          <p:nvPr/>
        </p:nvSpPr>
        <p:spPr>
          <a:xfrm>
            <a:off x="7717830" y="7758805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7" name="Group 7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61287" y="6440778"/>
            <a:ext cx="4302694" cy="3644635"/>
            <a:chOff x="0" y="0"/>
            <a:chExt cx="2374900" cy="2011680"/>
          </a:xfrm>
        </p:grpSpPr>
        <p:sp>
          <p:nvSpPr>
            <p:cNvPr id="14" name="Freeform 14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8"/>
              <a:stretch>
                <a:fillRect l="-23290" r="-27038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83049" y="2421111"/>
            <a:ext cx="5770068" cy="3443782"/>
            <a:chOff x="0" y="0"/>
            <a:chExt cx="1519689" cy="9070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19689" cy="907004"/>
            </a:xfrm>
            <a:custGeom>
              <a:avLst/>
              <a:gdLst/>
              <a:ahLst/>
              <a:cxnLst/>
              <a:rect l="l" t="t" r="r" b="b"/>
              <a:pathLst>
                <a:path w="1519689" h="907004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838576"/>
                  </a:lnTo>
                  <a:cubicBezTo>
                    <a:pt x="1519689" y="876368"/>
                    <a:pt x="1489052" y="907004"/>
                    <a:pt x="1451260" y="907004"/>
                  </a:cubicBezTo>
                  <a:lnTo>
                    <a:pt x="68429" y="907004"/>
                  </a:lnTo>
                  <a:cubicBezTo>
                    <a:pt x="30637" y="907004"/>
                    <a:pt x="0" y="876368"/>
                    <a:pt x="0" y="838576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28575"/>
              <a:ext cx="1519689" cy="935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 flipV="1">
            <a:off x="730242" y="2917041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9" name="Group 19"/>
          <p:cNvGrpSpPr/>
          <p:nvPr/>
        </p:nvGrpSpPr>
        <p:grpSpPr>
          <a:xfrm>
            <a:off x="1083049" y="2411586"/>
            <a:ext cx="5770068" cy="783566"/>
            <a:chOff x="0" y="0"/>
            <a:chExt cx="1519689" cy="20637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83558" y="1003025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DESAFÍOS Y CONSIDERACIONES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83558" y="3349140"/>
            <a:ext cx="5681075" cy="2124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Descripción : Confiar ciegamente en los resultados de la herramienta sin aplicar el escepticismo profesional y el juicio crítico del auditor. "Basura entra, basura sale".</a:t>
            </a:r>
          </a:p>
          <a:p>
            <a:pPr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Consideración : La herramienta es un facilitador, no un reemplazo del criterio del auditor. Es fundamental entender la lógica detrás de cada análisis y validar los resultados.</a:t>
            </a:r>
          </a:p>
          <a:p>
            <a:pPr marL="0" lvl="0" indent="0" algn="l">
              <a:lnSpc>
                <a:spcPts val="2100"/>
              </a:lnSpc>
            </a:pPr>
            <a:endParaRPr lang="en-US" sz="15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436628" y="2477174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Sobredependencia de la Herramienta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8866" t="-2973" r="-57555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2614414">
            <a:off x="984032" y="883659"/>
            <a:ext cx="1360438" cy="1527225"/>
          </a:xfrm>
          <a:custGeom>
            <a:avLst/>
            <a:gdLst/>
            <a:ahLst/>
            <a:cxnLst/>
            <a:rect l="l" t="t" r="r" b="b"/>
            <a:pathLst>
              <a:path w="1360438" h="1527225">
                <a:moveTo>
                  <a:pt x="0" y="0"/>
                </a:moveTo>
                <a:lnTo>
                  <a:pt x="1360438" y="0"/>
                </a:lnTo>
                <a:lnTo>
                  <a:pt x="1360438" y="1527225"/>
                </a:lnTo>
                <a:lnTo>
                  <a:pt x="0" y="15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-6129" r="-6129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84282" y="1043722"/>
            <a:ext cx="1159938" cy="115993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297255" y="2418242"/>
            <a:ext cx="9924091" cy="8971378"/>
            <a:chOff x="0" y="0"/>
            <a:chExt cx="6350000" cy="574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0" y="542290"/>
                  </a:moveTo>
                  <a:lnTo>
                    <a:pt x="0" y="2392680"/>
                  </a:lnTo>
                  <a:cubicBezTo>
                    <a:pt x="0" y="2691130"/>
                    <a:pt x="242570" y="2933700"/>
                    <a:pt x="542290" y="2933700"/>
                  </a:cubicBezTo>
                  <a:lnTo>
                    <a:pt x="1148080" y="2933700"/>
                  </a:lnTo>
                  <a:cubicBezTo>
                    <a:pt x="1447800" y="2933700"/>
                    <a:pt x="1690370" y="3176270"/>
                    <a:pt x="1690370" y="3475990"/>
                  </a:cubicBezTo>
                  <a:lnTo>
                    <a:pt x="1690370" y="5199380"/>
                  </a:lnTo>
                  <a:cubicBezTo>
                    <a:pt x="1690370" y="5499100"/>
                    <a:pt x="1932940" y="5741670"/>
                    <a:pt x="2232660" y="5741670"/>
                  </a:cubicBezTo>
                  <a:lnTo>
                    <a:pt x="3599180" y="5741670"/>
                  </a:lnTo>
                  <a:cubicBezTo>
                    <a:pt x="3735070" y="5741670"/>
                    <a:pt x="3867150" y="5689600"/>
                    <a:pt x="3967480" y="5598160"/>
                  </a:cubicBezTo>
                  <a:lnTo>
                    <a:pt x="6177280" y="3553460"/>
                  </a:lnTo>
                  <a:cubicBezTo>
                    <a:pt x="6287770" y="3450590"/>
                    <a:pt x="6351270" y="3307080"/>
                    <a:pt x="6351270" y="3155950"/>
                  </a:cubicBezTo>
                  <a:lnTo>
                    <a:pt x="6351270" y="542290"/>
                  </a:lnTo>
                  <a:cubicBezTo>
                    <a:pt x="6350000" y="242570"/>
                    <a:pt x="6107430" y="0"/>
                    <a:pt x="5807710" y="0"/>
                  </a:cubicBezTo>
                  <a:lnTo>
                    <a:pt x="542290" y="0"/>
                  </a:lnTo>
                  <a:cubicBezTo>
                    <a:pt x="242570" y="0"/>
                    <a:pt x="0" y="242570"/>
                    <a:pt x="0" y="54229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92850" y="3232190"/>
            <a:ext cx="7190753" cy="6500441"/>
            <a:chOff x="0" y="0"/>
            <a:chExt cx="6350000" cy="5740400"/>
          </a:xfrm>
        </p:grpSpPr>
        <p:sp>
          <p:nvSpPr>
            <p:cNvPr id="10" name="Freeform 10"/>
            <p:cNvSpPr/>
            <p:nvPr/>
          </p:nvSpPr>
          <p:spPr>
            <a:xfrm flipH="1">
              <a:off x="0" y="0"/>
              <a:ext cx="6351270" cy="5741670"/>
            </a:xfrm>
            <a:custGeom>
              <a:avLst/>
              <a:gdLst/>
              <a:ahLst/>
              <a:cxnLst/>
              <a:rect l="l" t="t" r="r" b="b"/>
              <a:pathLst>
                <a:path w="6351270" h="5741670">
                  <a:moveTo>
                    <a:pt x="6351270" y="542290"/>
                  </a:moveTo>
                  <a:lnTo>
                    <a:pt x="6351270" y="2392680"/>
                  </a:lnTo>
                  <a:cubicBezTo>
                    <a:pt x="6351270" y="2691130"/>
                    <a:pt x="6108700" y="2933700"/>
                    <a:pt x="5808980" y="2933700"/>
                  </a:cubicBezTo>
                  <a:lnTo>
                    <a:pt x="5203190" y="2933700"/>
                  </a:lnTo>
                  <a:cubicBezTo>
                    <a:pt x="4903470" y="2933700"/>
                    <a:pt x="4660900" y="3176270"/>
                    <a:pt x="4660900" y="3475990"/>
                  </a:cubicBezTo>
                  <a:lnTo>
                    <a:pt x="4660900" y="5199380"/>
                  </a:lnTo>
                  <a:cubicBezTo>
                    <a:pt x="4660900" y="5499100"/>
                    <a:pt x="4418330" y="5741670"/>
                    <a:pt x="4118610" y="5741670"/>
                  </a:cubicBezTo>
                  <a:lnTo>
                    <a:pt x="2752090" y="5741670"/>
                  </a:lnTo>
                  <a:cubicBezTo>
                    <a:pt x="2616200" y="5741670"/>
                    <a:pt x="2484120" y="5689600"/>
                    <a:pt x="2383790" y="5598160"/>
                  </a:cubicBezTo>
                  <a:lnTo>
                    <a:pt x="173990" y="3553460"/>
                  </a:lnTo>
                  <a:cubicBezTo>
                    <a:pt x="63500" y="3450590"/>
                    <a:pt x="0" y="3307080"/>
                    <a:pt x="0" y="3155950"/>
                  </a:cubicBezTo>
                  <a:lnTo>
                    <a:pt x="0" y="542290"/>
                  </a:lnTo>
                  <a:cubicBezTo>
                    <a:pt x="1270" y="242570"/>
                    <a:pt x="243840" y="0"/>
                    <a:pt x="543560" y="0"/>
                  </a:cubicBezTo>
                  <a:lnTo>
                    <a:pt x="5808980" y="0"/>
                  </a:lnTo>
                  <a:cubicBezTo>
                    <a:pt x="6108700" y="0"/>
                    <a:pt x="6351270" y="242570"/>
                    <a:pt x="6351270" y="542290"/>
                  </a:cubicBezTo>
                  <a:close/>
                </a:path>
              </a:pathLst>
            </a:custGeom>
            <a:blipFill>
              <a:blip r:embed="rId5"/>
              <a:stretch>
                <a:fillRect l="-27236" r="-8450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06789" y="7070752"/>
            <a:ext cx="2976564" cy="29765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920830" y="4717457"/>
            <a:ext cx="6274241" cy="2353295"/>
            <a:chOff x="0" y="0"/>
            <a:chExt cx="2167048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167048" cy="812800"/>
            </a:xfrm>
            <a:custGeom>
              <a:avLst/>
              <a:gdLst/>
              <a:ahLst/>
              <a:cxnLst/>
              <a:rect l="l" t="t" r="r" b="b"/>
              <a:pathLst>
                <a:path w="2167048" h="812800">
                  <a:moveTo>
                    <a:pt x="123392" y="0"/>
                  </a:moveTo>
                  <a:lnTo>
                    <a:pt x="2043656" y="0"/>
                  </a:lnTo>
                  <a:cubicBezTo>
                    <a:pt x="2076381" y="0"/>
                    <a:pt x="2107766" y="13000"/>
                    <a:pt x="2130907" y="36141"/>
                  </a:cubicBezTo>
                  <a:cubicBezTo>
                    <a:pt x="2154048" y="59281"/>
                    <a:pt x="2167048" y="90667"/>
                    <a:pt x="2167048" y="123392"/>
                  </a:cubicBezTo>
                  <a:lnTo>
                    <a:pt x="2167048" y="689408"/>
                  </a:lnTo>
                  <a:cubicBezTo>
                    <a:pt x="2167048" y="722133"/>
                    <a:pt x="2154048" y="753519"/>
                    <a:pt x="2130907" y="776659"/>
                  </a:cubicBezTo>
                  <a:cubicBezTo>
                    <a:pt x="2107766" y="799800"/>
                    <a:pt x="2076381" y="812800"/>
                    <a:pt x="2043656" y="812800"/>
                  </a:cubicBezTo>
                  <a:lnTo>
                    <a:pt x="123392" y="812800"/>
                  </a:lnTo>
                  <a:cubicBezTo>
                    <a:pt x="90667" y="812800"/>
                    <a:pt x="59281" y="799800"/>
                    <a:pt x="36141" y="776659"/>
                  </a:cubicBezTo>
                  <a:cubicBezTo>
                    <a:pt x="13000" y="753519"/>
                    <a:pt x="0" y="722133"/>
                    <a:pt x="0" y="689408"/>
                  </a:cubicBezTo>
                  <a:lnTo>
                    <a:pt x="0" y="123392"/>
                  </a:lnTo>
                  <a:cubicBezTo>
                    <a:pt x="0" y="90667"/>
                    <a:pt x="13000" y="59281"/>
                    <a:pt x="36141" y="36141"/>
                  </a:cubicBezTo>
                  <a:cubicBezTo>
                    <a:pt x="59281" y="13000"/>
                    <a:pt x="90667" y="0"/>
                    <a:pt x="123392" y="0"/>
                  </a:cubicBezTo>
                  <a:close/>
                </a:path>
              </a:pathLst>
            </a:custGeom>
            <a:blipFill>
              <a:blip r:embed="rId7"/>
              <a:stretch>
                <a:fillRect t="-19986" b="-19986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7070752"/>
            <a:ext cx="5863374" cy="3291186"/>
          </a:xfrm>
          <a:custGeom>
            <a:avLst/>
            <a:gdLst/>
            <a:ahLst/>
            <a:cxnLst/>
            <a:rect l="l" t="t" r="r" b="b"/>
            <a:pathLst>
              <a:path w="5863374" h="3291186">
                <a:moveTo>
                  <a:pt x="0" y="0"/>
                </a:moveTo>
                <a:lnTo>
                  <a:pt x="5863374" y="0"/>
                </a:lnTo>
                <a:lnTo>
                  <a:pt x="5863374" y="3291186"/>
                </a:lnTo>
                <a:lnTo>
                  <a:pt x="0" y="3291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6" name="TextBox 16"/>
          <p:cNvSpPr txBox="1"/>
          <p:nvPr/>
        </p:nvSpPr>
        <p:spPr>
          <a:xfrm>
            <a:off x="2683409" y="884245"/>
            <a:ext cx="7383540" cy="140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6"/>
              </a:lnSpc>
              <a:spcBef>
                <a:spcPct val="0"/>
              </a:spcBef>
            </a:pPr>
            <a:r>
              <a:rPr lang="en-US" sz="4025" b="1" spc="-12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TENDENCIAS ACTUALES EN HERRAMIENTAS DE AUDITORÍA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83409" y="2954965"/>
            <a:ext cx="6749083" cy="1552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130"/>
              </a:lnSpc>
            </a:pPr>
            <a:r>
              <a:rPr lang="en-US" sz="223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auditoría está evolucionando gracias a tecnologías emergentes que transforman los procesos, mejoran la precisión y automatizan tareas.</a:t>
            </a:r>
          </a:p>
        </p:txBody>
      </p:sp>
    </p:spTree>
  </p:cSld>
  <p:clrMapOvr>
    <a:masterClrMapping/>
  </p:clrMapOvr>
  <p:transition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9030" t="-922" r="-57391" b="-174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2614414">
            <a:off x="984032" y="883659"/>
            <a:ext cx="1360438" cy="1527225"/>
          </a:xfrm>
          <a:custGeom>
            <a:avLst/>
            <a:gdLst/>
            <a:ahLst/>
            <a:cxnLst/>
            <a:rect l="l" t="t" r="r" b="b"/>
            <a:pathLst>
              <a:path w="1360438" h="1527225">
                <a:moveTo>
                  <a:pt x="0" y="0"/>
                </a:moveTo>
                <a:lnTo>
                  <a:pt x="1360438" y="0"/>
                </a:lnTo>
                <a:lnTo>
                  <a:pt x="1360438" y="1527225"/>
                </a:lnTo>
                <a:lnTo>
                  <a:pt x="0" y="15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-6129" r="-6129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84282" y="1043722"/>
            <a:ext cx="1159938" cy="115993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solidFill>
              <a:srgbClr val="00032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545" y="3565759"/>
            <a:ext cx="8438685" cy="1993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Las herramientas usan IA y ML para analizar grandes volúmenes de datos.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Detectan patrones sospechosos o anomalías que podrían pasar desapercibidas.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6047403" y="10172"/>
            <a:ext cx="670611" cy="6165042"/>
            <a:chOff x="0" y="0"/>
            <a:chExt cx="660400" cy="6071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3170959" y="3121289"/>
            <a:ext cx="670611" cy="6165042"/>
            <a:chOff x="0" y="0"/>
            <a:chExt cx="660400" cy="6071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3121059" y="3128133"/>
            <a:ext cx="5378290" cy="3021068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sp>
        <p:nvSpPr>
          <p:cNvPr id="15" name="TextBox 15"/>
          <p:cNvSpPr txBox="1"/>
          <p:nvPr/>
        </p:nvSpPr>
        <p:spPr>
          <a:xfrm>
            <a:off x="10423743" y="5920656"/>
            <a:ext cx="6165042" cy="5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2"/>
              </a:lnSpc>
            </a:pPr>
            <a:r>
              <a:rPr lang="en-US" sz="2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Ejemplo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61269" y="6196826"/>
            <a:ext cx="9205553" cy="3004593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7" name="Group 17"/>
          <p:cNvGrpSpPr/>
          <p:nvPr/>
        </p:nvGrpSpPr>
        <p:grpSpPr>
          <a:xfrm>
            <a:off x="844051" y="6473051"/>
            <a:ext cx="7193267" cy="2877307"/>
            <a:chOff x="0" y="0"/>
            <a:chExt cx="6350000" cy="2540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1270000"/>
                  </a:move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cubicBezTo>
                    <a:pt x="6350000" y="1971040"/>
                    <a:pt x="5781040" y="2540000"/>
                    <a:pt x="5080000" y="2540000"/>
                  </a:cubicBezTo>
                  <a:lnTo>
                    <a:pt x="1270000" y="2540000"/>
                  </a:lnTo>
                  <a:cubicBezTo>
                    <a:pt x="568960" y="2540000"/>
                    <a:pt x="0" y="1971040"/>
                    <a:pt x="0" y="1270000"/>
                  </a:cubicBezTo>
                  <a:close/>
                </a:path>
              </a:pathLst>
            </a:custGeom>
            <a:blipFill>
              <a:blip r:embed="rId5"/>
              <a:stretch>
                <a:fillRect t="-20312" b="-20312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084355" y="475254"/>
            <a:ext cx="7440045" cy="5079959"/>
          </a:xfrm>
          <a:custGeom>
            <a:avLst/>
            <a:gdLst/>
            <a:ahLst/>
            <a:cxnLst/>
            <a:rect l="l" t="t" r="r" b="b"/>
            <a:pathLst>
              <a:path w="7440045" h="5079959">
                <a:moveTo>
                  <a:pt x="0" y="0"/>
                </a:moveTo>
                <a:lnTo>
                  <a:pt x="7440045" y="0"/>
                </a:lnTo>
                <a:lnTo>
                  <a:pt x="7440045" y="5079960"/>
                </a:lnTo>
                <a:lnTo>
                  <a:pt x="0" y="50799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3049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0" name="TextBox 20"/>
          <p:cNvSpPr txBox="1"/>
          <p:nvPr/>
        </p:nvSpPr>
        <p:spPr>
          <a:xfrm>
            <a:off x="2683409" y="884245"/>
            <a:ext cx="6460591" cy="140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6"/>
              </a:lnSpc>
              <a:spcBef>
                <a:spcPct val="0"/>
              </a:spcBef>
            </a:pPr>
            <a:r>
              <a:rPr lang="en-US" sz="4025" b="1" spc="-12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INTELIGENCIA ARTIFICIAL Y MACHINE LEARNING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300188" y="2807081"/>
            <a:ext cx="6165042" cy="51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5"/>
              </a:lnSpc>
            </a:pPr>
            <a:r>
              <a:rPr lang="en-US" sz="30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322495" y="6814306"/>
            <a:ext cx="8936805" cy="83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3"/>
              </a:lnSpc>
              <a:spcBef>
                <a:spcPct val="0"/>
              </a:spcBef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MindBridge Ai identifica transacciones inusuales y ayuda a prevenir fraudes.</a:t>
            </a:r>
          </a:p>
        </p:txBody>
      </p:sp>
    </p:spTree>
  </p:cSld>
  <p:clrMapOvr>
    <a:masterClrMapping/>
  </p:clrMapOvr>
  <p:transition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9030" t="-922" r="-57391" b="-174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2614414">
            <a:off x="984032" y="883659"/>
            <a:ext cx="1360438" cy="1527225"/>
          </a:xfrm>
          <a:custGeom>
            <a:avLst/>
            <a:gdLst/>
            <a:ahLst/>
            <a:cxnLst/>
            <a:rect l="l" t="t" r="r" b="b"/>
            <a:pathLst>
              <a:path w="1360438" h="1527225">
                <a:moveTo>
                  <a:pt x="0" y="0"/>
                </a:moveTo>
                <a:lnTo>
                  <a:pt x="1360438" y="0"/>
                </a:lnTo>
                <a:lnTo>
                  <a:pt x="1360438" y="1527225"/>
                </a:lnTo>
                <a:lnTo>
                  <a:pt x="0" y="15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-6129" r="-6129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84282" y="1043722"/>
            <a:ext cx="1159938" cy="115993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solidFill>
              <a:srgbClr val="00032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545" y="3565759"/>
            <a:ext cx="8438685" cy="159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Los bots de RPA automatizan tareas repetitivas (conciliación, extracción de datos, etc.).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Reducen errores y aceleran procesos manuales.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6047403" y="10172"/>
            <a:ext cx="670611" cy="6165042"/>
            <a:chOff x="0" y="0"/>
            <a:chExt cx="660400" cy="6071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3170959" y="3121289"/>
            <a:ext cx="670611" cy="6165042"/>
            <a:chOff x="0" y="0"/>
            <a:chExt cx="660400" cy="6071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3121059" y="3128133"/>
            <a:ext cx="5378290" cy="3021068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sp>
        <p:nvSpPr>
          <p:cNvPr id="15" name="TextBox 15"/>
          <p:cNvSpPr txBox="1"/>
          <p:nvPr/>
        </p:nvSpPr>
        <p:spPr>
          <a:xfrm>
            <a:off x="10423743" y="5920656"/>
            <a:ext cx="6165042" cy="5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2"/>
              </a:lnSpc>
            </a:pPr>
            <a:r>
              <a:rPr lang="en-US" sz="2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Ejemplo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61269" y="6196826"/>
            <a:ext cx="9205553" cy="3004593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sp>
        <p:nvSpPr>
          <p:cNvPr id="17" name="Freeform 17"/>
          <p:cNvSpPr/>
          <p:nvPr/>
        </p:nvSpPr>
        <p:spPr>
          <a:xfrm>
            <a:off x="9835251" y="803491"/>
            <a:ext cx="7832269" cy="4868283"/>
          </a:xfrm>
          <a:custGeom>
            <a:avLst/>
            <a:gdLst/>
            <a:ahLst/>
            <a:cxnLst/>
            <a:rect l="l" t="t" r="r" b="b"/>
            <a:pathLst>
              <a:path w="7832269" h="4868283">
                <a:moveTo>
                  <a:pt x="0" y="0"/>
                </a:moveTo>
                <a:lnTo>
                  <a:pt x="7832270" y="0"/>
                </a:lnTo>
                <a:lnTo>
                  <a:pt x="7832270" y="4868283"/>
                </a:lnTo>
                <a:lnTo>
                  <a:pt x="0" y="48682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124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8" name="Freeform 18"/>
          <p:cNvSpPr/>
          <p:nvPr/>
        </p:nvSpPr>
        <p:spPr>
          <a:xfrm>
            <a:off x="645092" y="6349226"/>
            <a:ext cx="6945540" cy="3472770"/>
          </a:xfrm>
          <a:custGeom>
            <a:avLst/>
            <a:gdLst/>
            <a:ahLst/>
            <a:cxnLst/>
            <a:rect l="l" t="t" r="r" b="b"/>
            <a:pathLst>
              <a:path w="6945540" h="3472770">
                <a:moveTo>
                  <a:pt x="0" y="0"/>
                </a:moveTo>
                <a:lnTo>
                  <a:pt x="6945540" y="0"/>
                </a:lnTo>
                <a:lnTo>
                  <a:pt x="6945540" y="3472770"/>
                </a:lnTo>
                <a:lnTo>
                  <a:pt x="0" y="3472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9" name="TextBox 19"/>
          <p:cNvSpPr txBox="1"/>
          <p:nvPr/>
        </p:nvSpPr>
        <p:spPr>
          <a:xfrm>
            <a:off x="2683409" y="611746"/>
            <a:ext cx="6781821" cy="2117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6"/>
              </a:lnSpc>
              <a:spcBef>
                <a:spcPct val="0"/>
              </a:spcBef>
            </a:pPr>
            <a:r>
              <a:rPr lang="en-US" sz="4025" b="1" spc="-12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AUTOMATIZACIÓN ROBÓTICA DE PROCESOS (RPA)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0188" y="2807081"/>
            <a:ext cx="6165042" cy="51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5"/>
              </a:lnSpc>
            </a:pPr>
            <a:r>
              <a:rPr lang="en-US" sz="30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22495" y="6814306"/>
            <a:ext cx="8936805" cy="83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3"/>
              </a:lnSpc>
              <a:spcBef>
                <a:spcPct val="0"/>
              </a:spcBef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UiPath integra RPA con auditorías digitales para mayor eficiencia.</a:t>
            </a:r>
          </a:p>
        </p:txBody>
      </p:sp>
    </p:spTree>
  </p:cSld>
  <p:clrMapOvr>
    <a:masterClrMapping/>
  </p:clrMapOvr>
  <p:transition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9030" t="-922" r="-57391" b="-174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2614414">
            <a:off x="984032" y="883659"/>
            <a:ext cx="1360438" cy="1527225"/>
          </a:xfrm>
          <a:custGeom>
            <a:avLst/>
            <a:gdLst/>
            <a:ahLst/>
            <a:cxnLst/>
            <a:rect l="l" t="t" r="r" b="b"/>
            <a:pathLst>
              <a:path w="1360438" h="1527225">
                <a:moveTo>
                  <a:pt x="0" y="0"/>
                </a:moveTo>
                <a:lnTo>
                  <a:pt x="1360438" y="0"/>
                </a:lnTo>
                <a:lnTo>
                  <a:pt x="1360438" y="1527225"/>
                </a:lnTo>
                <a:lnTo>
                  <a:pt x="0" y="15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-6129" r="-6129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84282" y="1043722"/>
            <a:ext cx="1159938" cy="115993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solidFill>
              <a:srgbClr val="00032B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6545" y="3565759"/>
            <a:ext cx="8438685" cy="2393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Permite acceder a datos y realizar auditorías desde cualquier lugar.</a:t>
            </a:r>
          </a:p>
          <a:p>
            <a:pPr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Facilita la colaboración y el trabajo remoto en tiempo real.</a:t>
            </a:r>
          </a:p>
          <a:p>
            <a:pPr marL="0" lvl="0" indent="0" algn="just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8" name="Group 8"/>
          <p:cNvGrpSpPr/>
          <p:nvPr/>
        </p:nvGrpSpPr>
        <p:grpSpPr>
          <a:xfrm rot="5400000">
            <a:off x="6047403" y="10172"/>
            <a:ext cx="670611" cy="6165042"/>
            <a:chOff x="0" y="0"/>
            <a:chExt cx="660400" cy="6071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5400000">
            <a:off x="13170959" y="3121289"/>
            <a:ext cx="670611" cy="6165042"/>
            <a:chOff x="0" y="0"/>
            <a:chExt cx="660400" cy="60711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60400" cy="6071167"/>
            </a:xfrm>
            <a:custGeom>
              <a:avLst/>
              <a:gdLst/>
              <a:ahLst/>
              <a:cxnLst/>
              <a:rect l="l" t="t" r="r" b="b"/>
              <a:pathLst>
                <a:path w="660400" h="6071167">
                  <a:moveTo>
                    <a:pt x="220252" y="6052098"/>
                  </a:moveTo>
                  <a:cubicBezTo>
                    <a:pt x="254109" y="6063612"/>
                    <a:pt x="292600" y="6071167"/>
                    <a:pt x="330378" y="6071167"/>
                  </a:cubicBezTo>
                  <a:cubicBezTo>
                    <a:pt x="368157" y="6071167"/>
                    <a:pt x="404509" y="6064690"/>
                    <a:pt x="438009" y="6053176"/>
                  </a:cubicBezTo>
                  <a:cubicBezTo>
                    <a:pt x="438723" y="6052817"/>
                    <a:pt x="439435" y="6052817"/>
                    <a:pt x="440148" y="6052458"/>
                  </a:cubicBezTo>
                  <a:cubicBezTo>
                    <a:pt x="565955" y="6006402"/>
                    <a:pt x="658618" y="5884788"/>
                    <a:pt x="660400" y="5625862"/>
                  </a:cubicBezTo>
                  <a:lnTo>
                    <a:pt x="660400" y="0"/>
                  </a:lnTo>
                  <a:lnTo>
                    <a:pt x="0" y="0"/>
                  </a:lnTo>
                  <a:lnTo>
                    <a:pt x="0" y="5621687"/>
                  </a:lnTo>
                  <a:cubicBezTo>
                    <a:pt x="1782" y="5885507"/>
                    <a:pt x="93019" y="6007122"/>
                    <a:pt x="220252" y="6052098"/>
                  </a:cubicBezTo>
                  <a:close/>
                </a:path>
              </a:pathLst>
            </a:custGeom>
            <a:solidFill>
              <a:srgbClr val="00032B">
                <a:alpha val="78824"/>
              </a:srgbClr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660400" cy="5982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3121059" y="3128133"/>
            <a:ext cx="5378290" cy="3021068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sp>
        <p:nvSpPr>
          <p:cNvPr id="15" name="TextBox 15"/>
          <p:cNvSpPr txBox="1"/>
          <p:nvPr/>
        </p:nvSpPr>
        <p:spPr>
          <a:xfrm>
            <a:off x="10423743" y="5920656"/>
            <a:ext cx="6165042" cy="505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62"/>
              </a:lnSpc>
            </a:pPr>
            <a:r>
              <a:rPr lang="en-US" sz="297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Ejemplo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8499348" y="6196826"/>
            <a:ext cx="8367473" cy="3004593"/>
          </a:xfrm>
          <a:prstGeom prst="line">
            <a:avLst/>
          </a:prstGeom>
          <a:ln w="19050" cap="flat">
            <a:solidFill>
              <a:srgbClr val="002B4B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s-CR"/>
          </a:p>
        </p:txBody>
      </p:sp>
      <p:sp>
        <p:nvSpPr>
          <p:cNvPr id="17" name="Freeform 17"/>
          <p:cNvSpPr/>
          <p:nvPr/>
        </p:nvSpPr>
        <p:spPr>
          <a:xfrm>
            <a:off x="9819234" y="790368"/>
            <a:ext cx="8204275" cy="4604649"/>
          </a:xfrm>
          <a:custGeom>
            <a:avLst/>
            <a:gdLst/>
            <a:ahLst/>
            <a:cxnLst/>
            <a:rect l="l" t="t" r="r" b="b"/>
            <a:pathLst>
              <a:path w="8204275" h="4604649">
                <a:moveTo>
                  <a:pt x="0" y="0"/>
                </a:moveTo>
                <a:lnTo>
                  <a:pt x="8204274" y="0"/>
                </a:lnTo>
                <a:lnTo>
                  <a:pt x="8204274" y="4604649"/>
                </a:lnTo>
                <a:lnTo>
                  <a:pt x="0" y="4604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8" name="Freeform 18"/>
          <p:cNvSpPr/>
          <p:nvPr/>
        </p:nvSpPr>
        <p:spPr>
          <a:xfrm>
            <a:off x="735894" y="5977806"/>
            <a:ext cx="7087235" cy="3995429"/>
          </a:xfrm>
          <a:custGeom>
            <a:avLst/>
            <a:gdLst/>
            <a:ahLst/>
            <a:cxnLst/>
            <a:rect l="l" t="t" r="r" b="b"/>
            <a:pathLst>
              <a:path w="7087235" h="3995429">
                <a:moveTo>
                  <a:pt x="0" y="0"/>
                </a:moveTo>
                <a:lnTo>
                  <a:pt x="7087235" y="0"/>
                </a:lnTo>
                <a:lnTo>
                  <a:pt x="7087235" y="3995429"/>
                </a:lnTo>
                <a:lnTo>
                  <a:pt x="0" y="3995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9" name="TextBox 19"/>
          <p:cNvSpPr txBox="1"/>
          <p:nvPr/>
        </p:nvSpPr>
        <p:spPr>
          <a:xfrm>
            <a:off x="2683409" y="1241433"/>
            <a:ext cx="6460591" cy="6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6"/>
              </a:lnSpc>
              <a:spcBef>
                <a:spcPct val="0"/>
              </a:spcBef>
            </a:pPr>
            <a:r>
              <a:rPr lang="en-US" sz="4025" b="1" spc="-12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AUDITORÍA EN LA NUBE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300188" y="2807081"/>
            <a:ext cx="6165042" cy="514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15"/>
              </a:lnSpc>
            </a:pPr>
            <a:r>
              <a:rPr lang="en-US" sz="30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Uso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22495" y="6814306"/>
            <a:ext cx="8936805" cy="833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93"/>
              </a:lnSpc>
              <a:spcBef>
                <a:spcPct val="0"/>
              </a:spcBef>
            </a:pPr>
            <a:r>
              <a:rPr lang="en-US" sz="2423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CaseWare Cloud ofrece plataformas seguras para auditorías colaborativas.</a:t>
            </a:r>
          </a:p>
        </p:txBody>
      </p:sp>
    </p:spTree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 flipV="1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18288000"/>
                </a:moveTo>
                <a:lnTo>
                  <a:pt x="10287000" y="0"/>
                </a:lnTo>
                <a:lnTo>
                  <a:pt x="0" y="0"/>
                </a:lnTo>
                <a:lnTo>
                  <a:pt x="0" y="18288000"/>
                </a:lnTo>
                <a:lnTo>
                  <a:pt x="10287000" y="18288000"/>
                </a:lnTo>
                <a:close/>
              </a:path>
            </a:pathLst>
          </a:custGeom>
          <a:blipFill>
            <a:blip r:embed="rId3"/>
            <a:stretch>
              <a:fillRect l="-172222" r="-1722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>
            <a:off x="7548802" y="4077113"/>
            <a:ext cx="1861636" cy="3848343"/>
          </a:xfrm>
          <a:custGeom>
            <a:avLst/>
            <a:gdLst/>
            <a:ahLst/>
            <a:cxnLst/>
            <a:rect l="l" t="t" r="r" b="b"/>
            <a:pathLst>
              <a:path w="1861636" h="3848343">
                <a:moveTo>
                  <a:pt x="0" y="0"/>
                </a:moveTo>
                <a:lnTo>
                  <a:pt x="1861636" y="0"/>
                </a:lnTo>
                <a:lnTo>
                  <a:pt x="1861636" y="3848343"/>
                </a:lnTo>
                <a:lnTo>
                  <a:pt x="0" y="38483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4" name="Freeform 4"/>
          <p:cNvSpPr/>
          <p:nvPr/>
        </p:nvSpPr>
        <p:spPr>
          <a:xfrm>
            <a:off x="840361" y="7018645"/>
            <a:ext cx="1193640" cy="1193640"/>
          </a:xfrm>
          <a:custGeom>
            <a:avLst/>
            <a:gdLst/>
            <a:ahLst/>
            <a:cxnLst/>
            <a:rect l="l" t="t" r="r" b="b"/>
            <a:pathLst>
              <a:path w="1193640" h="1193640">
                <a:moveTo>
                  <a:pt x="0" y="0"/>
                </a:moveTo>
                <a:lnTo>
                  <a:pt x="1193639" y="0"/>
                </a:lnTo>
                <a:lnTo>
                  <a:pt x="1193639" y="1193639"/>
                </a:lnTo>
                <a:lnTo>
                  <a:pt x="0" y="119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5" name="Freeform 5"/>
          <p:cNvSpPr/>
          <p:nvPr/>
        </p:nvSpPr>
        <p:spPr>
          <a:xfrm>
            <a:off x="1940040" y="8182078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69"/>
                </a:lnTo>
                <a:lnTo>
                  <a:pt x="0" y="142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6" name="Freeform 6"/>
          <p:cNvSpPr/>
          <p:nvPr/>
        </p:nvSpPr>
        <p:spPr>
          <a:xfrm>
            <a:off x="8101066" y="5578401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7" name="Freeform 7"/>
          <p:cNvSpPr/>
          <p:nvPr/>
        </p:nvSpPr>
        <p:spPr>
          <a:xfrm>
            <a:off x="8101066" y="6553436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8" name="Freeform 8"/>
          <p:cNvSpPr/>
          <p:nvPr/>
        </p:nvSpPr>
        <p:spPr>
          <a:xfrm>
            <a:off x="7717830" y="7758805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70" y="0"/>
                </a:lnTo>
                <a:lnTo>
                  <a:pt x="1426170" y="1426170"/>
                </a:lnTo>
                <a:lnTo>
                  <a:pt x="0" y="14261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18" name="AutoShape 18"/>
          <p:cNvSpPr/>
          <p:nvPr/>
        </p:nvSpPr>
        <p:spPr>
          <a:xfrm>
            <a:off x="10260633" y="4880607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19" name="Group 19"/>
          <p:cNvGrpSpPr/>
          <p:nvPr/>
        </p:nvGrpSpPr>
        <p:grpSpPr>
          <a:xfrm>
            <a:off x="10610970" y="2877569"/>
            <a:ext cx="5770068" cy="2604270"/>
            <a:chOff x="0" y="0"/>
            <a:chExt cx="1519689" cy="6858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V="1">
            <a:off x="10258163" y="3373499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3" name="Group 23"/>
          <p:cNvGrpSpPr/>
          <p:nvPr/>
        </p:nvGrpSpPr>
        <p:grpSpPr>
          <a:xfrm>
            <a:off x="10610970" y="2868044"/>
            <a:ext cx="5770068" cy="783566"/>
            <a:chOff x="0" y="0"/>
            <a:chExt cx="1519689" cy="20637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AutoShape 26"/>
          <p:cNvSpPr/>
          <p:nvPr/>
        </p:nvSpPr>
        <p:spPr>
          <a:xfrm>
            <a:off x="744707" y="8918628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27" name="Group 27"/>
          <p:cNvGrpSpPr/>
          <p:nvPr/>
        </p:nvGrpSpPr>
        <p:grpSpPr>
          <a:xfrm>
            <a:off x="1095044" y="6915590"/>
            <a:ext cx="5770068" cy="2604270"/>
            <a:chOff x="0" y="0"/>
            <a:chExt cx="1519689" cy="68589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742237" y="7411520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1" name="Group 31"/>
          <p:cNvGrpSpPr/>
          <p:nvPr/>
        </p:nvGrpSpPr>
        <p:grpSpPr>
          <a:xfrm>
            <a:off x="1095044" y="6906065"/>
            <a:ext cx="5770068" cy="783566"/>
            <a:chOff x="0" y="0"/>
            <a:chExt cx="1519689" cy="20637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852356" y="3129431"/>
            <a:ext cx="1193640" cy="1193640"/>
          </a:xfrm>
          <a:custGeom>
            <a:avLst/>
            <a:gdLst/>
            <a:ahLst/>
            <a:cxnLst/>
            <a:rect l="l" t="t" r="r" b="b"/>
            <a:pathLst>
              <a:path w="1193640" h="1193640">
                <a:moveTo>
                  <a:pt x="0" y="0"/>
                </a:moveTo>
                <a:lnTo>
                  <a:pt x="1193639" y="0"/>
                </a:lnTo>
                <a:lnTo>
                  <a:pt x="1193639" y="1193639"/>
                </a:lnTo>
                <a:lnTo>
                  <a:pt x="0" y="1193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5" name="Freeform 35"/>
          <p:cNvSpPr/>
          <p:nvPr/>
        </p:nvSpPr>
        <p:spPr>
          <a:xfrm>
            <a:off x="1952036" y="4292864"/>
            <a:ext cx="1426170" cy="1426170"/>
          </a:xfrm>
          <a:custGeom>
            <a:avLst/>
            <a:gdLst/>
            <a:ahLst/>
            <a:cxnLst/>
            <a:rect l="l" t="t" r="r" b="b"/>
            <a:pathLst>
              <a:path w="1426170" h="1426170">
                <a:moveTo>
                  <a:pt x="0" y="0"/>
                </a:moveTo>
                <a:lnTo>
                  <a:pt x="1426169" y="0"/>
                </a:lnTo>
                <a:lnTo>
                  <a:pt x="1426169" y="1426169"/>
                </a:lnTo>
                <a:lnTo>
                  <a:pt x="0" y="14261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6" name="AutoShape 36"/>
          <p:cNvSpPr/>
          <p:nvPr/>
        </p:nvSpPr>
        <p:spPr>
          <a:xfrm>
            <a:off x="756702" y="5029414"/>
            <a:ext cx="6492240" cy="0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37" name="Group 37"/>
          <p:cNvGrpSpPr/>
          <p:nvPr/>
        </p:nvGrpSpPr>
        <p:grpSpPr>
          <a:xfrm>
            <a:off x="1107039" y="3026376"/>
            <a:ext cx="5770068" cy="2604270"/>
            <a:chOff x="0" y="0"/>
            <a:chExt cx="1519689" cy="685898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519689" cy="685898"/>
            </a:xfrm>
            <a:custGeom>
              <a:avLst/>
              <a:gdLst/>
              <a:ahLst/>
              <a:cxnLst/>
              <a:rect l="l" t="t" r="r" b="b"/>
              <a:pathLst>
                <a:path w="1519689" h="685898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617470"/>
                  </a:lnTo>
                  <a:cubicBezTo>
                    <a:pt x="1519689" y="655262"/>
                    <a:pt x="1489052" y="685898"/>
                    <a:pt x="1451260" y="685898"/>
                  </a:cubicBezTo>
                  <a:lnTo>
                    <a:pt x="68429" y="685898"/>
                  </a:lnTo>
                  <a:cubicBezTo>
                    <a:pt x="50280" y="685898"/>
                    <a:pt x="32875" y="678689"/>
                    <a:pt x="20042" y="665856"/>
                  </a:cubicBezTo>
                  <a:cubicBezTo>
                    <a:pt x="7209" y="653023"/>
                    <a:pt x="0" y="635618"/>
                    <a:pt x="0" y="617470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28575"/>
              <a:ext cx="1519689" cy="7144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0" name="AutoShape 40"/>
          <p:cNvSpPr/>
          <p:nvPr/>
        </p:nvSpPr>
        <p:spPr>
          <a:xfrm flipV="1">
            <a:off x="754232" y="3522306"/>
            <a:ext cx="6456632" cy="872394"/>
          </a:xfrm>
          <a:prstGeom prst="line">
            <a:avLst/>
          </a:prstGeom>
          <a:ln w="19050" cap="flat">
            <a:solidFill>
              <a:srgbClr val="00032B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s-CR"/>
          </a:p>
        </p:txBody>
      </p:sp>
      <p:grpSp>
        <p:nvGrpSpPr>
          <p:cNvPr id="41" name="Group 41"/>
          <p:cNvGrpSpPr/>
          <p:nvPr/>
        </p:nvGrpSpPr>
        <p:grpSpPr>
          <a:xfrm>
            <a:off x="1107039" y="3016851"/>
            <a:ext cx="5770068" cy="783566"/>
            <a:chOff x="0" y="0"/>
            <a:chExt cx="1519689" cy="20637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19689" cy="206371"/>
            </a:xfrm>
            <a:custGeom>
              <a:avLst/>
              <a:gdLst/>
              <a:ahLst/>
              <a:cxnLst/>
              <a:rect l="l" t="t" r="r" b="b"/>
              <a:pathLst>
                <a:path w="1519689" h="206371">
                  <a:moveTo>
                    <a:pt x="68429" y="0"/>
                  </a:moveTo>
                  <a:lnTo>
                    <a:pt x="1451260" y="0"/>
                  </a:lnTo>
                  <a:cubicBezTo>
                    <a:pt x="1489052" y="0"/>
                    <a:pt x="1519689" y="30637"/>
                    <a:pt x="1519689" y="68429"/>
                  </a:cubicBezTo>
                  <a:lnTo>
                    <a:pt x="1519689" y="137943"/>
                  </a:lnTo>
                  <a:cubicBezTo>
                    <a:pt x="1519689" y="175735"/>
                    <a:pt x="1489052" y="206371"/>
                    <a:pt x="1451260" y="206371"/>
                  </a:cubicBezTo>
                  <a:lnTo>
                    <a:pt x="68429" y="206371"/>
                  </a:lnTo>
                  <a:cubicBezTo>
                    <a:pt x="30637" y="206371"/>
                    <a:pt x="0" y="175735"/>
                    <a:pt x="0" y="137943"/>
                  </a:cubicBezTo>
                  <a:lnTo>
                    <a:pt x="0" y="68429"/>
                  </a:lnTo>
                  <a:cubicBezTo>
                    <a:pt x="0" y="30637"/>
                    <a:pt x="30637" y="0"/>
                    <a:pt x="6842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-28575"/>
              <a:ext cx="1519689" cy="234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11544466" y="5835576"/>
            <a:ext cx="4962390" cy="4203436"/>
            <a:chOff x="0" y="0"/>
            <a:chExt cx="2374900" cy="2011680"/>
          </a:xfrm>
        </p:grpSpPr>
        <p:sp>
          <p:nvSpPr>
            <p:cNvPr id="45" name="Freeform 45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8"/>
              <a:stretch>
                <a:fillRect l="-18887" r="-18887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46" name="TextBox 46"/>
          <p:cNvSpPr txBox="1"/>
          <p:nvPr/>
        </p:nvSpPr>
        <p:spPr>
          <a:xfrm>
            <a:off x="1183558" y="1003025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TIPOS DE HERRAMIENTAS DE AUDITORÍA INFORMÁTICA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25781" y="3894040"/>
            <a:ext cx="5681075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Evalúan los controles a nivel de sistema operativo, red y bases de datos. Verifican configuraciones, parches de seguridad, permisos de usuario y cumplimiento de políticas.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964549" y="2933633"/>
            <a:ext cx="508440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Herramientas de Auditoría de Infraestructura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169587" y="7887313"/>
            <a:ext cx="5681075" cy="790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Son el "sistema operativo" del departamento de auditoría. Gestionan toda la documentación, planificación, ejecución, informes y seguimiento de las auditorías.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309855" y="6971653"/>
            <a:ext cx="5400538" cy="311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Plataformas de Gestión de Auditoría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81582" y="3998099"/>
            <a:ext cx="5681075" cy="1057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 enfocan en probar los controles específicos dentro de un sistema o aplicación (ERP, CRM). Evalúan la configuración, la seguridad de acceso y la integridad de los procesos automatizados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21850" y="3082440"/>
            <a:ext cx="5400538" cy="634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581"/>
              </a:lnSpc>
            </a:pPr>
            <a:r>
              <a:rPr lang="en-US" sz="1818" b="1" spc="-54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Herramientas de Evaluación de Controles de Aplicaciones </a:t>
            </a:r>
          </a:p>
        </p:txBody>
      </p:sp>
    </p:spTree>
  </p:cSld>
  <p:clrMapOvr>
    <a:masterClrMapping/>
  </p:clrMapOvr>
  <p:transition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9030" t="-922" r="-57391" b="-1742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2614414">
            <a:off x="936067" y="353383"/>
            <a:ext cx="1360438" cy="1527225"/>
          </a:xfrm>
          <a:custGeom>
            <a:avLst/>
            <a:gdLst/>
            <a:ahLst/>
            <a:cxnLst/>
            <a:rect l="l" t="t" r="r" b="b"/>
            <a:pathLst>
              <a:path w="1360438" h="1527225">
                <a:moveTo>
                  <a:pt x="0" y="0"/>
                </a:moveTo>
                <a:lnTo>
                  <a:pt x="1360438" y="0"/>
                </a:lnTo>
                <a:lnTo>
                  <a:pt x="1360438" y="1527225"/>
                </a:lnTo>
                <a:lnTo>
                  <a:pt x="0" y="1527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7000"/>
            </a:blip>
            <a:stretch>
              <a:fillRect l="-6129" r="-6129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1036317" y="513446"/>
            <a:ext cx="1159938" cy="115993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40163" y="0"/>
                  </a:moveTo>
                  <a:lnTo>
                    <a:pt x="672637" y="0"/>
                  </a:lnTo>
                  <a:cubicBezTo>
                    <a:pt x="709811" y="0"/>
                    <a:pt x="745462" y="14767"/>
                    <a:pt x="771747" y="41053"/>
                  </a:cubicBezTo>
                  <a:cubicBezTo>
                    <a:pt x="798033" y="67338"/>
                    <a:pt x="812800" y="102989"/>
                    <a:pt x="812800" y="140163"/>
                  </a:cubicBezTo>
                  <a:lnTo>
                    <a:pt x="812800" y="672637"/>
                  </a:lnTo>
                  <a:cubicBezTo>
                    <a:pt x="812800" y="709811"/>
                    <a:pt x="798033" y="745462"/>
                    <a:pt x="771747" y="771747"/>
                  </a:cubicBezTo>
                  <a:cubicBezTo>
                    <a:pt x="745462" y="798033"/>
                    <a:pt x="709811" y="812800"/>
                    <a:pt x="672637" y="812800"/>
                  </a:cubicBezTo>
                  <a:lnTo>
                    <a:pt x="140163" y="812800"/>
                  </a:lnTo>
                  <a:cubicBezTo>
                    <a:pt x="102989" y="812800"/>
                    <a:pt x="67338" y="798033"/>
                    <a:pt x="41053" y="771747"/>
                  </a:cubicBezTo>
                  <a:cubicBezTo>
                    <a:pt x="14767" y="745462"/>
                    <a:pt x="0" y="709811"/>
                    <a:pt x="0" y="672637"/>
                  </a:cubicBezTo>
                  <a:lnTo>
                    <a:pt x="0" y="140163"/>
                  </a:lnTo>
                  <a:cubicBezTo>
                    <a:pt x="0" y="102989"/>
                    <a:pt x="14767" y="67338"/>
                    <a:pt x="41053" y="41053"/>
                  </a:cubicBezTo>
                  <a:cubicBezTo>
                    <a:pt x="67338" y="14767"/>
                    <a:pt x="102989" y="0"/>
                    <a:pt x="140163" y="0"/>
                  </a:cubicBezTo>
                  <a:close/>
                </a:path>
              </a:pathLst>
            </a:custGeom>
            <a:solidFill>
              <a:srgbClr val="F3F6FA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371024" y="4168706"/>
            <a:ext cx="4940143" cy="45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7"/>
              </a:lnSpc>
            </a:pPr>
            <a:r>
              <a:rPr lang="en-US" sz="2647" b="1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Big Data y Analytics avanzado</a:t>
            </a:r>
          </a:p>
        </p:txBody>
      </p:sp>
      <p:sp>
        <p:nvSpPr>
          <p:cNvPr id="8" name="Freeform 8"/>
          <p:cNvSpPr/>
          <p:nvPr/>
        </p:nvSpPr>
        <p:spPr>
          <a:xfrm>
            <a:off x="7050144" y="1913615"/>
            <a:ext cx="3581904" cy="2534197"/>
          </a:xfrm>
          <a:custGeom>
            <a:avLst/>
            <a:gdLst/>
            <a:ahLst/>
            <a:cxnLst/>
            <a:rect l="l" t="t" r="r" b="b"/>
            <a:pathLst>
              <a:path w="3581904" h="2534197">
                <a:moveTo>
                  <a:pt x="0" y="0"/>
                </a:moveTo>
                <a:lnTo>
                  <a:pt x="3581904" y="0"/>
                </a:lnTo>
                <a:lnTo>
                  <a:pt x="3581904" y="2534197"/>
                </a:lnTo>
                <a:lnTo>
                  <a:pt x="0" y="253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9" name="Freeform 9"/>
          <p:cNvSpPr/>
          <p:nvPr/>
        </p:nvSpPr>
        <p:spPr>
          <a:xfrm>
            <a:off x="12357923" y="2198506"/>
            <a:ext cx="4740289" cy="1830785"/>
          </a:xfrm>
          <a:custGeom>
            <a:avLst/>
            <a:gdLst/>
            <a:ahLst/>
            <a:cxnLst/>
            <a:rect l="l" t="t" r="r" b="b"/>
            <a:pathLst>
              <a:path w="4740289" h="1830785">
                <a:moveTo>
                  <a:pt x="0" y="0"/>
                </a:moveTo>
                <a:lnTo>
                  <a:pt x="4740290" y="0"/>
                </a:lnTo>
                <a:lnTo>
                  <a:pt x="4740290" y="1830785"/>
                </a:lnTo>
                <a:lnTo>
                  <a:pt x="0" y="18307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0" name="Freeform 10"/>
          <p:cNvSpPr/>
          <p:nvPr/>
        </p:nvSpPr>
        <p:spPr>
          <a:xfrm>
            <a:off x="6340886" y="5746482"/>
            <a:ext cx="4977478" cy="2647601"/>
          </a:xfrm>
          <a:custGeom>
            <a:avLst/>
            <a:gdLst/>
            <a:ahLst/>
            <a:cxnLst/>
            <a:rect l="l" t="t" r="r" b="b"/>
            <a:pathLst>
              <a:path w="4977478" h="2647601">
                <a:moveTo>
                  <a:pt x="0" y="0"/>
                </a:moveTo>
                <a:lnTo>
                  <a:pt x="4977478" y="0"/>
                </a:lnTo>
                <a:lnTo>
                  <a:pt x="4977478" y="2647601"/>
                </a:lnTo>
                <a:lnTo>
                  <a:pt x="0" y="264760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194" r="-2194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1" name="Freeform 11"/>
          <p:cNvSpPr/>
          <p:nvPr/>
        </p:nvSpPr>
        <p:spPr>
          <a:xfrm>
            <a:off x="1217633" y="2111798"/>
            <a:ext cx="3594981" cy="2004202"/>
          </a:xfrm>
          <a:custGeom>
            <a:avLst/>
            <a:gdLst/>
            <a:ahLst/>
            <a:cxnLst/>
            <a:rect l="l" t="t" r="r" b="b"/>
            <a:pathLst>
              <a:path w="3594981" h="2004202">
                <a:moveTo>
                  <a:pt x="0" y="0"/>
                </a:moveTo>
                <a:lnTo>
                  <a:pt x="3594981" y="0"/>
                </a:lnTo>
                <a:lnTo>
                  <a:pt x="3594981" y="2004202"/>
                </a:lnTo>
                <a:lnTo>
                  <a:pt x="0" y="20042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12" name="TextBox 12"/>
          <p:cNvSpPr txBox="1"/>
          <p:nvPr/>
        </p:nvSpPr>
        <p:spPr>
          <a:xfrm>
            <a:off x="6531419" y="4714832"/>
            <a:ext cx="4596412" cy="72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7"/>
              </a:lnSpc>
            </a:pPr>
            <a:r>
              <a:rPr lang="en-US" sz="2133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Análisis de volúmenes masivos de información.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35445" y="646442"/>
            <a:ext cx="11802767" cy="688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36"/>
              </a:lnSpc>
              <a:spcBef>
                <a:spcPct val="0"/>
              </a:spcBef>
            </a:pPr>
            <a:r>
              <a:rPr lang="en-US" sz="4025" b="1" spc="-120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FUTURO DE LAS HERRAMIENTAS DE AUDITORÍA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311" y="4134066"/>
            <a:ext cx="3845990" cy="4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7"/>
              </a:lnSpc>
            </a:pPr>
            <a:r>
              <a:rPr lang="en-US" sz="2747" b="1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Integración con IoT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5284" y="4714832"/>
            <a:ext cx="4596042" cy="72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7"/>
              </a:lnSpc>
            </a:pPr>
            <a:r>
              <a:rPr lang="en-US" sz="2133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Monitoreo de activos físicos en tiempo real.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67100" y="4124541"/>
            <a:ext cx="5687795" cy="456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07"/>
              </a:lnSpc>
            </a:pPr>
            <a:r>
              <a:rPr lang="en-US" sz="2647" b="1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Mayor Enfoque en Ciberseguridad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7923" y="4714832"/>
            <a:ext cx="4568209" cy="72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7"/>
              </a:lnSpc>
            </a:pPr>
            <a:r>
              <a:rPr lang="en-US" sz="2133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Detección de intrusos y protección de datos.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55524" y="8470283"/>
            <a:ext cx="3845990" cy="463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7"/>
              </a:lnSpc>
            </a:pPr>
            <a:r>
              <a:rPr lang="en-US" sz="2747" b="1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Auditoría continua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0498" y="8927223"/>
            <a:ext cx="4596042" cy="72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87"/>
              </a:lnSpc>
            </a:pPr>
            <a:r>
              <a:rPr lang="en-US" sz="2133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Revisión en tiempo real con alertas automáticas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03946" y="4000716"/>
            <a:ext cx="3822355" cy="240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</p:txBody>
      </p:sp>
    </p:spTree>
  </p:cSld>
  <p:clrMapOvr>
    <a:masterClrMapping/>
  </p:clrMapOvr>
  <p:transition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27" r="-60913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634048">
            <a:off x="518944" y="1194235"/>
            <a:ext cx="7468500" cy="7468500"/>
          </a:xfrm>
          <a:custGeom>
            <a:avLst/>
            <a:gdLst/>
            <a:ahLst/>
            <a:cxnLst/>
            <a:rect l="l" t="t" r="r" b="b"/>
            <a:pathLst>
              <a:path w="7468500" h="7468500">
                <a:moveTo>
                  <a:pt x="0" y="0"/>
                </a:moveTo>
                <a:lnTo>
                  <a:pt x="7468501" y="0"/>
                </a:lnTo>
                <a:lnTo>
                  <a:pt x="7468501" y="7468500"/>
                </a:lnTo>
                <a:lnTo>
                  <a:pt x="0" y="7468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8" name="Group 8"/>
          <p:cNvGrpSpPr/>
          <p:nvPr/>
        </p:nvGrpSpPr>
        <p:grpSpPr>
          <a:xfrm>
            <a:off x="185598" y="795710"/>
            <a:ext cx="8135193" cy="8135193"/>
            <a:chOff x="0" y="0"/>
            <a:chExt cx="6198133" cy="6198133"/>
          </a:xfrm>
        </p:grpSpPr>
        <p:sp>
          <p:nvSpPr>
            <p:cNvPr id="9" name="Freeform 9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1F416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3945" y="1194057"/>
            <a:ext cx="7338499" cy="7338499"/>
            <a:chOff x="0" y="0"/>
            <a:chExt cx="6198133" cy="6198133"/>
          </a:xfrm>
        </p:grpSpPr>
        <p:sp>
          <p:nvSpPr>
            <p:cNvPr id="11" name="Freeform 11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8"/>
              <a:stretch>
                <a:fillRect l="-33044" r="-33044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6057337" y="729485"/>
            <a:ext cx="1462534" cy="14625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8719322" y="2747648"/>
            <a:ext cx="561771" cy="0"/>
          </a:xfrm>
          <a:prstGeom prst="line">
            <a:avLst/>
          </a:prstGeom>
          <a:ln w="152400" cap="flat">
            <a:solidFill>
              <a:srgbClr val="0003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CR"/>
          </a:p>
        </p:txBody>
      </p:sp>
      <p:sp>
        <p:nvSpPr>
          <p:cNvPr id="16" name="TextBox 16"/>
          <p:cNvSpPr txBox="1"/>
          <p:nvPr/>
        </p:nvSpPr>
        <p:spPr>
          <a:xfrm>
            <a:off x="8719322" y="293340"/>
            <a:ext cx="7043879" cy="1920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80"/>
              </a:lnSpc>
            </a:pPr>
            <a:r>
              <a:rPr lang="en-US" sz="6000" b="1" spc="-179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RECOMENDACIONES Y MEJORES PRÁCTICAS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19322" y="3525369"/>
            <a:ext cx="8161043" cy="192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Evaluar necesidades específicas de la organización.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Verificar compatibilidad con sistemas existentes (ERP, CRM, bases de datos).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Considerar la escalabilidad y flexibilidad futura.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Analizar el costo y el retorno de inversión (ROI).</a:t>
            </a:r>
          </a:p>
          <a:p>
            <a:pPr marL="0" lvl="0" indent="0" algn="l">
              <a:lnSpc>
                <a:spcPts val="2579"/>
              </a:lnSpc>
            </a:pPr>
            <a:endParaRPr lang="en-US" sz="18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719322" y="3012280"/>
            <a:ext cx="7043879" cy="42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7"/>
              </a:lnSpc>
            </a:pPr>
            <a:r>
              <a:rPr lang="en-US" sz="2599" b="1" spc="-7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Selección de Herramientas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719322" y="5934758"/>
            <a:ext cx="8161043" cy="160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Planificar el proceso con plazos y responsables definidos.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Capacitar al equipo de auditoría.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Realizar pruebas piloto antes del despliegue completo.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Garantizar la seguridad y el cumplimiento normativo (GDPR, SOX).</a:t>
            </a:r>
          </a:p>
          <a:p>
            <a:pPr marL="0" lvl="0" indent="0" algn="l">
              <a:lnSpc>
                <a:spcPts val="2579"/>
              </a:lnSpc>
            </a:pPr>
            <a:endParaRPr lang="en-US" sz="18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8719322" y="5421669"/>
            <a:ext cx="7043879" cy="42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7"/>
              </a:lnSpc>
            </a:pPr>
            <a:r>
              <a:rPr lang="en-US" sz="2599" b="1" spc="-7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Implementación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719322" y="8020297"/>
            <a:ext cx="8161043" cy="192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Realizar monitoreo continuo de los datos y procesos.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Mantener la herramienta actualizada con nuevas versiones y parches.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Recoger retroalimentación del equipo y aplicar mejoras.</a:t>
            </a:r>
          </a:p>
          <a:p>
            <a:pPr marL="397798" lvl="1" indent="-198899" algn="l">
              <a:lnSpc>
                <a:spcPts val="2579"/>
              </a:lnSpc>
              <a:buFont typeface="Arial"/>
              <a:buChar char="•"/>
            </a:pPr>
            <a:r>
              <a:rPr lang="en-US" sz="1842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Documentar configuraciones y procesos para su mantenimiento.</a:t>
            </a:r>
          </a:p>
          <a:p>
            <a:pPr marL="0" lvl="0" indent="0" algn="l">
              <a:lnSpc>
                <a:spcPts val="2579"/>
              </a:lnSpc>
            </a:pPr>
            <a:endParaRPr lang="en-US" sz="1842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719322" y="7507208"/>
            <a:ext cx="7043879" cy="4212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27"/>
              </a:lnSpc>
            </a:pPr>
            <a:r>
              <a:rPr lang="en-US" sz="2599" b="1" spc="-77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Uso Efectivo</a:t>
            </a:r>
          </a:p>
        </p:txBody>
      </p: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795710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76778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990" y="1232157"/>
            <a:ext cx="4330443" cy="4330443"/>
            <a:chOff x="0" y="0"/>
            <a:chExt cx="6198133" cy="6198133"/>
          </a:xfrm>
        </p:grpSpPr>
        <p:sp>
          <p:nvSpPr>
            <p:cNvPr id="13" name="Freeform 13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6"/>
              <a:stretch>
                <a:fillRect l="-25073" r="-25073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02062" y="5562600"/>
            <a:ext cx="4979194" cy="4217670"/>
            <a:chOff x="0" y="0"/>
            <a:chExt cx="2374900" cy="2011680"/>
          </a:xfrm>
        </p:grpSpPr>
        <p:sp>
          <p:nvSpPr>
            <p:cNvPr id="15" name="Freeform 15"/>
            <p:cNvSpPr/>
            <p:nvPr/>
          </p:nvSpPr>
          <p:spPr>
            <a:xfrm>
              <a:off x="-2540" y="-2540"/>
              <a:ext cx="2377440" cy="2009140"/>
            </a:xfrm>
            <a:custGeom>
              <a:avLst/>
              <a:gdLst/>
              <a:ahLst/>
              <a:cxnLst/>
              <a:rect l="l" t="t" r="r" b="b"/>
              <a:pathLst>
                <a:path w="2377440" h="2009140">
                  <a:moveTo>
                    <a:pt x="2376170" y="1778000"/>
                  </a:moveTo>
                  <a:cubicBezTo>
                    <a:pt x="2374900" y="1276350"/>
                    <a:pt x="2359660" y="598170"/>
                    <a:pt x="2359660" y="97790"/>
                  </a:cubicBezTo>
                  <a:cubicBezTo>
                    <a:pt x="2359660" y="90170"/>
                    <a:pt x="2360930" y="82550"/>
                    <a:pt x="2360930" y="76200"/>
                  </a:cubicBezTo>
                  <a:cubicBezTo>
                    <a:pt x="2359660" y="74930"/>
                    <a:pt x="2358390" y="74930"/>
                    <a:pt x="2357120" y="73660"/>
                  </a:cubicBezTo>
                  <a:cubicBezTo>
                    <a:pt x="2357120" y="73660"/>
                    <a:pt x="2355850" y="74930"/>
                    <a:pt x="2355850" y="76200"/>
                  </a:cubicBezTo>
                  <a:cubicBezTo>
                    <a:pt x="2353310" y="82550"/>
                    <a:pt x="2348230" y="82550"/>
                    <a:pt x="2343150" y="82550"/>
                  </a:cubicBezTo>
                  <a:cubicBezTo>
                    <a:pt x="2336800" y="81280"/>
                    <a:pt x="2330450" y="74930"/>
                    <a:pt x="2322830" y="77470"/>
                  </a:cubicBezTo>
                  <a:cubicBezTo>
                    <a:pt x="2320290" y="78740"/>
                    <a:pt x="2315210" y="76200"/>
                    <a:pt x="2313940" y="73660"/>
                  </a:cubicBezTo>
                  <a:cubicBezTo>
                    <a:pt x="2310130" y="68580"/>
                    <a:pt x="2305050" y="68580"/>
                    <a:pt x="2299970" y="71120"/>
                  </a:cubicBezTo>
                  <a:cubicBezTo>
                    <a:pt x="2297430" y="72390"/>
                    <a:pt x="2294890" y="71120"/>
                    <a:pt x="2292350" y="71120"/>
                  </a:cubicBezTo>
                  <a:cubicBezTo>
                    <a:pt x="2288540" y="71120"/>
                    <a:pt x="2283460" y="69850"/>
                    <a:pt x="2279650" y="68580"/>
                  </a:cubicBezTo>
                  <a:cubicBezTo>
                    <a:pt x="2278380" y="68580"/>
                    <a:pt x="2275840" y="67310"/>
                    <a:pt x="2274570" y="67310"/>
                  </a:cubicBezTo>
                  <a:cubicBezTo>
                    <a:pt x="2270760" y="66040"/>
                    <a:pt x="2266950" y="62230"/>
                    <a:pt x="2263140" y="67310"/>
                  </a:cubicBezTo>
                  <a:cubicBezTo>
                    <a:pt x="2263140" y="67310"/>
                    <a:pt x="2260600" y="67310"/>
                    <a:pt x="2259330" y="66040"/>
                  </a:cubicBezTo>
                  <a:cubicBezTo>
                    <a:pt x="2258060" y="63500"/>
                    <a:pt x="2256790" y="59690"/>
                    <a:pt x="2255520" y="57150"/>
                  </a:cubicBezTo>
                  <a:cubicBezTo>
                    <a:pt x="2252980" y="53340"/>
                    <a:pt x="2252980" y="46990"/>
                    <a:pt x="2249170" y="44450"/>
                  </a:cubicBezTo>
                  <a:cubicBezTo>
                    <a:pt x="2246630" y="43180"/>
                    <a:pt x="2245360" y="41910"/>
                    <a:pt x="2244090" y="39370"/>
                  </a:cubicBezTo>
                  <a:cubicBezTo>
                    <a:pt x="2244090" y="38100"/>
                    <a:pt x="2241550" y="36830"/>
                    <a:pt x="2241550" y="35560"/>
                  </a:cubicBezTo>
                  <a:lnTo>
                    <a:pt x="2237740" y="31750"/>
                  </a:lnTo>
                  <a:cubicBezTo>
                    <a:pt x="2236470" y="29210"/>
                    <a:pt x="2235200" y="25400"/>
                    <a:pt x="2232660" y="24130"/>
                  </a:cubicBezTo>
                  <a:cubicBezTo>
                    <a:pt x="2227580" y="20320"/>
                    <a:pt x="2226310" y="15240"/>
                    <a:pt x="2228850" y="8890"/>
                  </a:cubicBezTo>
                  <a:cubicBezTo>
                    <a:pt x="2225040" y="7620"/>
                    <a:pt x="2222500" y="5080"/>
                    <a:pt x="2218690" y="5080"/>
                  </a:cubicBezTo>
                  <a:cubicBezTo>
                    <a:pt x="2203450" y="6350"/>
                    <a:pt x="2186940" y="8890"/>
                    <a:pt x="2171700" y="10160"/>
                  </a:cubicBezTo>
                  <a:cubicBezTo>
                    <a:pt x="2169160" y="10160"/>
                    <a:pt x="2165350" y="11430"/>
                    <a:pt x="2164080" y="12700"/>
                  </a:cubicBezTo>
                  <a:cubicBezTo>
                    <a:pt x="2153920" y="19050"/>
                    <a:pt x="2143760" y="13970"/>
                    <a:pt x="2133600" y="12700"/>
                  </a:cubicBezTo>
                  <a:cubicBezTo>
                    <a:pt x="2125980" y="12700"/>
                    <a:pt x="2118360" y="8890"/>
                    <a:pt x="2110740" y="7620"/>
                  </a:cubicBezTo>
                  <a:cubicBezTo>
                    <a:pt x="2101850" y="6350"/>
                    <a:pt x="2094230" y="7620"/>
                    <a:pt x="2085340" y="6350"/>
                  </a:cubicBezTo>
                  <a:cubicBezTo>
                    <a:pt x="2084070" y="6350"/>
                    <a:pt x="2082800" y="5080"/>
                    <a:pt x="2081530" y="3810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5080"/>
                    <a:pt x="2066290" y="8890"/>
                    <a:pt x="2063750" y="12700"/>
                  </a:cubicBezTo>
                  <a:cubicBezTo>
                    <a:pt x="2057400" y="13970"/>
                    <a:pt x="2048510" y="15240"/>
                    <a:pt x="2042160" y="19050"/>
                  </a:cubicBezTo>
                  <a:cubicBezTo>
                    <a:pt x="2037080" y="21590"/>
                    <a:pt x="2034540" y="22860"/>
                    <a:pt x="2030730" y="20320"/>
                  </a:cubicBezTo>
                  <a:lnTo>
                    <a:pt x="2029460" y="21590"/>
                  </a:lnTo>
                  <a:cubicBezTo>
                    <a:pt x="2032000" y="24130"/>
                    <a:pt x="2033270" y="27940"/>
                    <a:pt x="2035810" y="30480"/>
                  </a:cubicBezTo>
                  <a:cubicBezTo>
                    <a:pt x="2032000" y="31750"/>
                    <a:pt x="2026920" y="34290"/>
                    <a:pt x="2024380" y="33020"/>
                  </a:cubicBezTo>
                  <a:cubicBezTo>
                    <a:pt x="2018030" y="31750"/>
                    <a:pt x="2015490" y="34290"/>
                    <a:pt x="2010410" y="36830"/>
                  </a:cubicBezTo>
                  <a:cubicBezTo>
                    <a:pt x="2005330" y="40640"/>
                    <a:pt x="1998980" y="43180"/>
                    <a:pt x="1993900" y="45720"/>
                  </a:cubicBezTo>
                  <a:cubicBezTo>
                    <a:pt x="1992630" y="45720"/>
                    <a:pt x="1991360" y="45720"/>
                    <a:pt x="1990090" y="44450"/>
                  </a:cubicBezTo>
                  <a:cubicBezTo>
                    <a:pt x="1988820" y="44450"/>
                    <a:pt x="1987550" y="43180"/>
                    <a:pt x="1987550" y="43180"/>
                  </a:cubicBezTo>
                  <a:cubicBezTo>
                    <a:pt x="1981200" y="45720"/>
                    <a:pt x="1974850" y="48260"/>
                    <a:pt x="1968500" y="45720"/>
                  </a:cubicBezTo>
                  <a:cubicBezTo>
                    <a:pt x="1967230" y="45720"/>
                    <a:pt x="1967230" y="46990"/>
                    <a:pt x="1965960" y="46990"/>
                  </a:cubicBezTo>
                  <a:cubicBezTo>
                    <a:pt x="1958340" y="49530"/>
                    <a:pt x="1953260" y="58420"/>
                    <a:pt x="1943100" y="58420"/>
                  </a:cubicBezTo>
                  <a:cubicBezTo>
                    <a:pt x="1935480" y="58420"/>
                    <a:pt x="1927860" y="64770"/>
                    <a:pt x="1920240" y="64770"/>
                  </a:cubicBezTo>
                  <a:cubicBezTo>
                    <a:pt x="1911350" y="66040"/>
                    <a:pt x="1903730" y="68580"/>
                    <a:pt x="1896110" y="72390"/>
                  </a:cubicBezTo>
                  <a:cubicBezTo>
                    <a:pt x="1893570" y="73660"/>
                    <a:pt x="1891030" y="73660"/>
                    <a:pt x="1889760" y="73660"/>
                  </a:cubicBezTo>
                  <a:cubicBezTo>
                    <a:pt x="1883410" y="71120"/>
                    <a:pt x="1879600" y="74930"/>
                    <a:pt x="1877060" y="78740"/>
                  </a:cubicBezTo>
                  <a:cubicBezTo>
                    <a:pt x="1870710" y="87630"/>
                    <a:pt x="1860550" y="90170"/>
                    <a:pt x="1851660" y="92710"/>
                  </a:cubicBezTo>
                  <a:cubicBezTo>
                    <a:pt x="1840230" y="95250"/>
                    <a:pt x="1828800" y="96520"/>
                    <a:pt x="1817370" y="97790"/>
                  </a:cubicBezTo>
                  <a:cubicBezTo>
                    <a:pt x="1816100" y="97790"/>
                    <a:pt x="1814830" y="101600"/>
                    <a:pt x="1812290" y="102870"/>
                  </a:cubicBezTo>
                  <a:cubicBezTo>
                    <a:pt x="1811020" y="102870"/>
                    <a:pt x="1809750" y="101600"/>
                    <a:pt x="1809750" y="101600"/>
                  </a:cubicBezTo>
                  <a:cubicBezTo>
                    <a:pt x="1803400" y="109220"/>
                    <a:pt x="1799590" y="120650"/>
                    <a:pt x="1786890" y="119380"/>
                  </a:cubicBezTo>
                  <a:lnTo>
                    <a:pt x="1785620" y="119380"/>
                  </a:lnTo>
                  <a:cubicBezTo>
                    <a:pt x="1775460" y="125730"/>
                    <a:pt x="1765300" y="123190"/>
                    <a:pt x="1756410" y="120650"/>
                  </a:cubicBezTo>
                  <a:cubicBezTo>
                    <a:pt x="1753870" y="120650"/>
                    <a:pt x="1750060" y="118110"/>
                    <a:pt x="1748790" y="115570"/>
                  </a:cubicBezTo>
                  <a:cubicBezTo>
                    <a:pt x="1744980" y="107950"/>
                    <a:pt x="1734820" y="105410"/>
                    <a:pt x="1727200" y="107950"/>
                  </a:cubicBezTo>
                  <a:cubicBezTo>
                    <a:pt x="1720850" y="110490"/>
                    <a:pt x="1714500" y="111760"/>
                    <a:pt x="1708150" y="114300"/>
                  </a:cubicBezTo>
                  <a:cubicBezTo>
                    <a:pt x="1697990" y="116840"/>
                    <a:pt x="1689100" y="118110"/>
                    <a:pt x="1678940" y="113030"/>
                  </a:cubicBezTo>
                  <a:cubicBezTo>
                    <a:pt x="1668780" y="107950"/>
                    <a:pt x="1661160" y="111760"/>
                    <a:pt x="1656080" y="123190"/>
                  </a:cubicBezTo>
                  <a:cubicBezTo>
                    <a:pt x="1652270" y="130810"/>
                    <a:pt x="1642110" y="132080"/>
                    <a:pt x="1635760" y="125730"/>
                  </a:cubicBezTo>
                  <a:cubicBezTo>
                    <a:pt x="1631950" y="121920"/>
                    <a:pt x="1629410" y="123190"/>
                    <a:pt x="1625600" y="125730"/>
                  </a:cubicBezTo>
                  <a:lnTo>
                    <a:pt x="1617980" y="133350"/>
                  </a:lnTo>
                  <a:cubicBezTo>
                    <a:pt x="1616710" y="134620"/>
                    <a:pt x="1614170" y="134620"/>
                    <a:pt x="1612900" y="134620"/>
                  </a:cubicBezTo>
                  <a:lnTo>
                    <a:pt x="1605280" y="134620"/>
                  </a:lnTo>
                  <a:cubicBezTo>
                    <a:pt x="1600200" y="134620"/>
                    <a:pt x="1595120" y="133350"/>
                    <a:pt x="1590040" y="132080"/>
                  </a:cubicBezTo>
                  <a:cubicBezTo>
                    <a:pt x="1583690" y="130810"/>
                    <a:pt x="1578610" y="127000"/>
                    <a:pt x="1572260" y="125730"/>
                  </a:cubicBezTo>
                  <a:cubicBezTo>
                    <a:pt x="1562100" y="124460"/>
                    <a:pt x="1559560" y="115570"/>
                    <a:pt x="1555750" y="109220"/>
                  </a:cubicBezTo>
                  <a:cubicBezTo>
                    <a:pt x="1553210" y="105410"/>
                    <a:pt x="1548130" y="100330"/>
                    <a:pt x="1543050" y="101600"/>
                  </a:cubicBezTo>
                  <a:cubicBezTo>
                    <a:pt x="1537970" y="104140"/>
                    <a:pt x="1532890" y="101600"/>
                    <a:pt x="1529080" y="100330"/>
                  </a:cubicBezTo>
                  <a:cubicBezTo>
                    <a:pt x="1527810" y="100330"/>
                    <a:pt x="1525270" y="99060"/>
                    <a:pt x="1524000" y="99060"/>
                  </a:cubicBezTo>
                  <a:cubicBezTo>
                    <a:pt x="1515110" y="96520"/>
                    <a:pt x="1508760" y="101600"/>
                    <a:pt x="1502410" y="107950"/>
                  </a:cubicBezTo>
                  <a:lnTo>
                    <a:pt x="1497330" y="113030"/>
                  </a:lnTo>
                  <a:cubicBezTo>
                    <a:pt x="1496060" y="114300"/>
                    <a:pt x="1496060" y="116840"/>
                    <a:pt x="1494790" y="118110"/>
                  </a:cubicBezTo>
                  <a:cubicBezTo>
                    <a:pt x="1487170" y="124460"/>
                    <a:pt x="1479550" y="121920"/>
                    <a:pt x="1470660" y="118110"/>
                  </a:cubicBezTo>
                  <a:cubicBezTo>
                    <a:pt x="1463040" y="114300"/>
                    <a:pt x="1454150" y="118110"/>
                    <a:pt x="1451610" y="125730"/>
                  </a:cubicBezTo>
                  <a:cubicBezTo>
                    <a:pt x="1450340" y="130810"/>
                    <a:pt x="1449070" y="134620"/>
                    <a:pt x="1442720" y="137160"/>
                  </a:cubicBezTo>
                  <a:cubicBezTo>
                    <a:pt x="1436370" y="140970"/>
                    <a:pt x="1428750" y="143510"/>
                    <a:pt x="1427480" y="152400"/>
                  </a:cubicBezTo>
                  <a:cubicBezTo>
                    <a:pt x="1427480" y="153670"/>
                    <a:pt x="1426210" y="154940"/>
                    <a:pt x="1424940" y="154940"/>
                  </a:cubicBezTo>
                  <a:cubicBezTo>
                    <a:pt x="1421130" y="156210"/>
                    <a:pt x="1418590" y="157480"/>
                    <a:pt x="1414780" y="158750"/>
                  </a:cubicBezTo>
                  <a:lnTo>
                    <a:pt x="1403350" y="158750"/>
                  </a:lnTo>
                  <a:cubicBezTo>
                    <a:pt x="1395730" y="157480"/>
                    <a:pt x="1388110" y="154940"/>
                    <a:pt x="1380490" y="153670"/>
                  </a:cubicBezTo>
                  <a:cubicBezTo>
                    <a:pt x="1371600" y="152400"/>
                    <a:pt x="1363980" y="157480"/>
                    <a:pt x="1355090" y="158750"/>
                  </a:cubicBezTo>
                  <a:lnTo>
                    <a:pt x="1353820" y="160020"/>
                  </a:lnTo>
                  <a:cubicBezTo>
                    <a:pt x="1351280" y="163830"/>
                    <a:pt x="1347470" y="162560"/>
                    <a:pt x="1344930" y="160020"/>
                  </a:cubicBezTo>
                  <a:cubicBezTo>
                    <a:pt x="1339850" y="154940"/>
                    <a:pt x="1330960" y="153670"/>
                    <a:pt x="1324610" y="156210"/>
                  </a:cubicBezTo>
                  <a:cubicBezTo>
                    <a:pt x="1316990" y="160020"/>
                    <a:pt x="1309370" y="162560"/>
                    <a:pt x="1301750" y="165100"/>
                  </a:cubicBezTo>
                  <a:cubicBezTo>
                    <a:pt x="1299210" y="165100"/>
                    <a:pt x="1296670" y="163830"/>
                    <a:pt x="1295400" y="163830"/>
                  </a:cubicBezTo>
                  <a:cubicBezTo>
                    <a:pt x="1292860" y="163830"/>
                    <a:pt x="1289050" y="162560"/>
                    <a:pt x="1287780" y="163830"/>
                  </a:cubicBezTo>
                  <a:cubicBezTo>
                    <a:pt x="1277620" y="171450"/>
                    <a:pt x="1267460" y="168910"/>
                    <a:pt x="1258570" y="163830"/>
                  </a:cubicBezTo>
                  <a:cubicBezTo>
                    <a:pt x="1253490" y="161290"/>
                    <a:pt x="1245870" y="158750"/>
                    <a:pt x="1243330" y="151130"/>
                  </a:cubicBezTo>
                  <a:cubicBezTo>
                    <a:pt x="1242060" y="146050"/>
                    <a:pt x="1236980" y="140970"/>
                    <a:pt x="1233170" y="137160"/>
                  </a:cubicBezTo>
                  <a:cubicBezTo>
                    <a:pt x="1226820" y="130810"/>
                    <a:pt x="1220470" y="121920"/>
                    <a:pt x="1209040" y="121920"/>
                  </a:cubicBezTo>
                  <a:cubicBezTo>
                    <a:pt x="1206500" y="121920"/>
                    <a:pt x="1203960" y="116840"/>
                    <a:pt x="1202690" y="118110"/>
                  </a:cubicBezTo>
                  <a:cubicBezTo>
                    <a:pt x="1197610" y="119380"/>
                    <a:pt x="1197610" y="116840"/>
                    <a:pt x="1195070" y="114300"/>
                  </a:cubicBezTo>
                  <a:cubicBezTo>
                    <a:pt x="1192530" y="111760"/>
                    <a:pt x="1188720" y="109220"/>
                    <a:pt x="1186180" y="105410"/>
                  </a:cubicBezTo>
                  <a:cubicBezTo>
                    <a:pt x="1182370" y="100330"/>
                    <a:pt x="1178560" y="93980"/>
                    <a:pt x="1174750" y="88900"/>
                  </a:cubicBezTo>
                  <a:cubicBezTo>
                    <a:pt x="1170940" y="83820"/>
                    <a:pt x="1168400" y="77470"/>
                    <a:pt x="1164590" y="72390"/>
                  </a:cubicBezTo>
                  <a:cubicBezTo>
                    <a:pt x="1163320" y="71120"/>
                    <a:pt x="1159510" y="69850"/>
                    <a:pt x="1158240" y="71120"/>
                  </a:cubicBezTo>
                  <a:lnTo>
                    <a:pt x="1143000" y="78740"/>
                  </a:lnTo>
                  <a:cubicBezTo>
                    <a:pt x="1140460" y="80010"/>
                    <a:pt x="1139190" y="82550"/>
                    <a:pt x="1137920" y="85090"/>
                  </a:cubicBezTo>
                  <a:lnTo>
                    <a:pt x="1136650" y="83820"/>
                  </a:lnTo>
                  <a:cubicBezTo>
                    <a:pt x="1137920" y="80010"/>
                    <a:pt x="1139190" y="76200"/>
                    <a:pt x="1140460" y="74930"/>
                  </a:cubicBezTo>
                  <a:lnTo>
                    <a:pt x="1125220" y="71120"/>
                  </a:lnTo>
                  <a:cubicBezTo>
                    <a:pt x="1121410" y="69850"/>
                    <a:pt x="1115060" y="69850"/>
                    <a:pt x="1112520" y="69850"/>
                  </a:cubicBezTo>
                  <a:lnTo>
                    <a:pt x="1092200" y="69850"/>
                  </a:lnTo>
                  <a:cubicBezTo>
                    <a:pt x="1084580" y="69850"/>
                    <a:pt x="1078230" y="68580"/>
                    <a:pt x="1070610" y="69850"/>
                  </a:cubicBezTo>
                  <a:cubicBezTo>
                    <a:pt x="1065530" y="71120"/>
                    <a:pt x="1061720" y="68580"/>
                    <a:pt x="1057910" y="66040"/>
                  </a:cubicBezTo>
                  <a:cubicBezTo>
                    <a:pt x="1047750" y="58420"/>
                    <a:pt x="1037590" y="49530"/>
                    <a:pt x="1023620" y="53340"/>
                  </a:cubicBezTo>
                  <a:cubicBezTo>
                    <a:pt x="1022350" y="53340"/>
                    <a:pt x="1019810" y="52070"/>
                    <a:pt x="1018540" y="50800"/>
                  </a:cubicBezTo>
                  <a:cubicBezTo>
                    <a:pt x="1014730" y="49530"/>
                    <a:pt x="1012190" y="46990"/>
                    <a:pt x="1007110" y="44450"/>
                  </a:cubicBezTo>
                  <a:cubicBezTo>
                    <a:pt x="1007110" y="48260"/>
                    <a:pt x="1007110" y="49530"/>
                    <a:pt x="1008380" y="52070"/>
                  </a:cubicBezTo>
                  <a:cubicBezTo>
                    <a:pt x="1005840" y="54610"/>
                    <a:pt x="1004570" y="53340"/>
                    <a:pt x="1003300" y="52070"/>
                  </a:cubicBezTo>
                  <a:cubicBezTo>
                    <a:pt x="1002030" y="53340"/>
                    <a:pt x="1000760" y="55880"/>
                    <a:pt x="999490" y="55880"/>
                  </a:cubicBezTo>
                  <a:cubicBezTo>
                    <a:pt x="993140" y="58420"/>
                    <a:pt x="986790" y="59690"/>
                    <a:pt x="980440" y="62230"/>
                  </a:cubicBezTo>
                  <a:cubicBezTo>
                    <a:pt x="977900" y="63500"/>
                    <a:pt x="975360" y="64770"/>
                    <a:pt x="974090" y="66040"/>
                  </a:cubicBezTo>
                  <a:cubicBezTo>
                    <a:pt x="969010" y="69850"/>
                    <a:pt x="965200" y="76200"/>
                    <a:pt x="956310" y="74930"/>
                  </a:cubicBezTo>
                  <a:cubicBezTo>
                    <a:pt x="955040" y="74930"/>
                    <a:pt x="952500" y="77470"/>
                    <a:pt x="949960" y="77470"/>
                  </a:cubicBezTo>
                  <a:cubicBezTo>
                    <a:pt x="947420" y="78740"/>
                    <a:pt x="943610" y="78740"/>
                    <a:pt x="941070" y="80010"/>
                  </a:cubicBezTo>
                  <a:lnTo>
                    <a:pt x="938530" y="80010"/>
                  </a:lnTo>
                  <a:cubicBezTo>
                    <a:pt x="930910" y="82550"/>
                    <a:pt x="924560" y="85090"/>
                    <a:pt x="916940" y="86360"/>
                  </a:cubicBezTo>
                  <a:lnTo>
                    <a:pt x="911860" y="86360"/>
                  </a:lnTo>
                  <a:cubicBezTo>
                    <a:pt x="905510" y="86360"/>
                    <a:pt x="900430" y="85090"/>
                    <a:pt x="894080" y="85090"/>
                  </a:cubicBezTo>
                  <a:cubicBezTo>
                    <a:pt x="887730" y="85090"/>
                    <a:pt x="881380" y="87630"/>
                    <a:pt x="875030" y="87630"/>
                  </a:cubicBezTo>
                  <a:cubicBezTo>
                    <a:pt x="867410" y="87630"/>
                    <a:pt x="858520" y="87630"/>
                    <a:pt x="852170" y="82550"/>
                  </a:cubicBezTo>
                  <a:cubicBezTo>
                    <a:pt x="850900" y="81280"/>
                    <a:pt x="847090" y="81280"/>
                    <a:pt x="844550" y="82550"/>
                  </a:cubicBezTo>
                  <a:cubicBezTo>
                    <a:pt x="835660" y="83820"/>
                    <a:pt x="826770" y="85090"/>
                    <a:pt x="819150" y="87630"/>
                  </a:cubicBezTo>
                  <a:cubicBezTo>
                    <a:pt x="811530" y="90170"/>
                    <a:pt x="807720" y="87630"/>
                    <a:pt x="805180" y="81280"/>
                  </a:cubicBezTo>
                  <a:cubicBezTo>
                    <a:pt x="803910" y="78740"/>
                    <a:pt x="801370" y="76200"/>
                    <a:pt x="798830" y="73660"/>
                  </a:cubicBezTo>
                  <a:cubicBezTo>
                    <a:pt x="795020" y="71120"/>
                    <a:pt x="791210" y="67310"/>
                    <a:pt x="787400" y="67310"/>
                  </a:cubicBezTo>
                  <a:cubicBezTo>
                    <a:pt x="778510" y="67310"/>
                    <a:pt x="773430" y="62230"/>
                    <a:pt x="767080" y="58420"/>
                  </a:cubicBezTo>
                  <a:cubicBezTo>
                    <a:pt x="756920" y="52070"/>
                    <a:pt x="748030" y="44450"/>
                    <a:pt x="735330" y="45720"/>
                  </a:cubicBezTo>
                  <a:lnTo>
                    <a:pt x="735330" y="39370"/>
                  </a:lnTo>
                  <a:cubicBezTo>
                    <a:pt x="737870" y="39370"/>
                    <a:pt x="740410" y="39370"/>
                    <a:pt x="742950" y="38100"/>
                  </a:cubicBezTo>
                  <a:cubicBezTo>
                    <a:pt x="739140" y="35560"/>
                    <a:pt x="739140" y="31750"/>
                    <a:pt x="736600" y="29210"/>
                  </a:cubicBezTo>
                  <a:cubicBezTo>
                    <a:pt x="731520" y="25400"/>
                    <a:pt x="726440" y="24130"/>
                    <a:pt x="721360" y="21590"/>
                  </a:cubicBezTo>
                  <a:cubicBezTo>
                    <a:pt x="717550" y="20320"/>
                    <a:pt x="712470" y="20320"/>
                    <a:pt x="715010" y="26670"/>
                  </a:cubicBezTo>
                  <a:cubicBezTo>
                    <a:pt x="708660" y="27940"/>
                    <a:pt x="703580" y="27940"/>
                    <a:pt x="701040" y="30480"/>
                  </a:cubicBezTo>
                  <a:cubicBezTo>
                    <a:pt x="695960" y="34290"/>
                    <a:pt x="690880" y="31750"/>
                    <a:pt x="687070" y="29210"/>
                  </a:cubicBezTo>
                  <a:cubicBezTo>
                    <a:pt x="684530" y="27940"/>
                    <a:pt x="681990" y="26670"/>
                    <a:pt x="679450" y="27940"/>
                  </a:cubicBezTo>
                  <a:cubicBezTo>
                    <a:pt x="664210" y="35560"/>
                    <a:pt x="648970" y="31750"/>
                    <a:pt x="633730" y="31750"/>
                  </a:cubicBezTo>
                  <a:cubicBezTo>
                    <a:pt x="631190" y="31750"/>
                    <a:pt x="628650" y="30480"/>
                    <a:pt x="624840" y="30480"/>
                  </a:cubicBezTo>
                  <a:cubicBezTo>
                    <a:pt x="619760" y="29210"/>
                    <a:pt x="615950" y="26670"/>
                    <a:pt x="610870" y="25400"/>
                  </a:cubicBezTo>
                  <a:cubicBezTo>
                    <a:pt x="605790" y="24130"/>
                    <a:pt x="599440" y="22860"/>
                    <a:pt x="594360" y="21590"/>
                  </a:cubicBezTo>
                  <a:lnTo>
                    <a:pt x="590550" y="21590"/>
                  </a:lnTo>
                  <a:cubicBezTo>
                    <a:pt x="581660" y="21590"/>
                    <a:pt x="572770" y="22860"/>
                    <a:pt x="565150" y="22860"/>
                  </a:cubicBezTo>
                  <a:cubicBezTo>
                    <a:pt x="558800" y="22860"/>
                    <a:pt x="552450" y="20320"/>
                    <a:pt x="544830" y="19050"/>
                  </a:cubicBezTo>
                  <a:cubicBezTo>
                    <a:pt x="543560" y="8890"/>
                    <a:pt x="533400" y="11430"/>
                    <a:pt x="527050" y="6350"/>
                  </a:cubicBezTo>
                  <a:cubicBezTo>
                    <a:pt x="525780" y="5080"/>
                    <a:pt x="523240" y="6350"/>
                    <a:pt x="521970" y="6350"/>
                  </a:cubicBezTo>
                  <a:cubicBezTo>
                    <a:pt x="514350" y="5080"/>
                    <a:pt x="509270" y="8890"/>
                    <a:pt x="506730" y="15240"/>
                  </a:cubicBezTo>
                  <a:cubicBezTo>
                    <a:pt x="502920" y="21590"/>
                    <a:pt x="492760" y="24130"/>
                    <a:pt x="496570" y="34290"/>
                  </a:cubicBezTo>
                  <a:cubicBezTo>
                    <a:pt x="497840" y="35560"/>
                    <a:pt x="500380" y="36830"/>
                    <a:pt x="501650" y="39370"/>
                  </a:cubicBezTo>
                  <a:cubicBezTo>
                    <a:pt x="501650" y="43180"/>
                    <a:pt x="500380" y="45720"/>
                    <a:pt x="496570" y="44450"/>
                  </a:cubicBezTo>
                  <a:cubicBezTo>
                    <a:pt x="495300" y="44450"/>
                    <a:pt x="494030" y="46990"/>
                    <a:pt x="492760" y="48260"/>
                  </a:cubicBezTo>
                  <a:cubicBezTo>
                    <a:pt x="491490" y="49530"/>
                    <a:pt x="491490" y="52070"/>
                    <a:pt x="490220" y="52070"/>
                  </a:cubicBezTo>
                  <a:cubicBezTo>
                    <a:pt x="482600" y="54610"/>
                    <a:pt x="477520" y="60960"/>
                    <a:pt x="468630" y="59690"/>
                  </a:cubicBezTo>
                  <a:lnTo>
                    <a:pt x="466090" y="59690"/>
                  </a:lnTo>
                  <a:cubicBezTo>
                    <a:pt x="458470" y="66040"/>
                    <a:pt x="450850" y="64770"/>
                    <a:pt x="441960" y="63500"/>
                  </a:cubicBezTo>
                  <a:cubicBezTo>
                    <a:pt x="438150" y="62230"/>
                    <a:pt x="433070" y="63500"/>
                    <a:pt x="427990" y="63500"/>
                  </a:cubicBezTo>
                  <a:cubicBezTo>
                    <a:pt x="424180" y="63500"/>
                    <a:pt x="420370" y="63500"/>
                    <a:pt x="416560" y="60960"/>
                  </a:cubicBezTo>
                  <a:cubicBezTo>
                    <a:pt x="411480" y="58420"/>
                    <a:pt x="406400" y="54610"/>
                    <a:pt x="401320" y="52070"/>
                  </a:cubicBezTo>
                  <a:cubicBezTo>
                    <a:pt x="396240" y="49530"/>
                    <a:pt x="389890" y="49530"/>
                    <a:pt x="389890" y="40640"/>
                  </a:cubicBezTo>
                  <a:cubicBezTo>
                    <a:pt x="389890" y="39370"/>
                    <a:pt x="387350" y="38100"/>
                    <a:pt x="387350" y="36830"/>
                  </a:cubicBezTo>
                  <a:cubicBezTo>
                    <a:pt x="378460" y="44450"/>
                    <a:pt x="370840" y="50800"/>
                    <a:pt x="363220" y="57150"/>
                  </a:cubicBezTo>
                  <a:cubicBezTo>
                    <a:pt x="359410" y="60960"/>
                    <a:pt x="354330" y="66040"/>
                    <a:pt x="356870" y="72390"/>
                  </a:cubicBezTo>
                  <a:cubicBezTo>
                    <a:pt x="356870" y="73660"/>
                    <a:pt x="355600" y="74930"/>
                    <a:pt x="355600" y="76200"/>
                  </a:cubicBezTo>
                  <a:cubicBezTo>
                    <a:pt x="354330" y="78740"/>
                    <a:pt x="353060" y="81280"/>
                    <a:pt x="350520" y="82550"/>
                  </a:cubicBezTo>
                  <a:cubicBezTo>
                    <a:pt x="347980" y="86360"/>
                    <a:pt x="345440" y="90170"/>
                    <a:pt x="342900" y="95250"/>
                  </a:cubicBezTo>
                  <a:lnTo>
                    <a:pt x="335280" y="102870"/>
                  </a:lnTo>
                  <a:cubicBezTo>
                    <a:pt x="332740" y="106680"/>
                    <a:pt x="330200" y="110490"/>
                    <a:pt x="326390" y="113030"/>
                  </a:cubicBezTo>
                  <a:cubicBezTo>
                    <a:pt x="317500" y="120650"/>
                    <a:pt x="308610" y="128270"/>
                    <a:pt x="298450" y="135890"/>
                  </a:cubicBezTo>
                  <a:cubicBezTo>
                    <a:pt x="293370" y="140970"/>
                    <a:pt x="287020" y="144780"/>
                    <a:pt x="281940" y="149860"/>
                  </a:cubicBezTo>
                  <a:cubicBezTo>
                    <a:pt x="273050" y="157480"/>
                    <a:pt x="262890" y="163830"/>
                    <a:pt x="257810" y="175260"/>
                  </a:cubicBezTo>
                  <a:cubicBezTo>
                    <a:pt x="257810" y="176530"/>
                    <a:pt x="255270" y="177800"/>
                    <a:pt x="254000" y="179070"/>
                  </a:cubicBezTo>
                  <a:cubicBezTo>
                    <a:pt x="247650" y="184150"/>
                    <a:pt x="237490" y="184150"/>
                    <a:pt x="237490" y="194310"/>
                  </a:cubicBezTo>
                  <a:cubicBezTo>
                    <a:pt x="227330" y="194310"/>
                    <a:pt x="222250" y="201930"/>
                    <a:pt x="217170" y="208280"/>
                  </a:cubicBezTo>
                  <a:cubicBezTo>
                    <a:pt x="213360" y="213360"/>
                    <a:pt x="209550" y="219710"/>
                    <a:pt x="204470" y="223520"/>
                  </a:cubicBezTo>
                  <a:cubicBezTo>
                    <a:pt x="199390" y="226060"/>
                    <a:pt x="193040" y="224790"/>
                    <a:pt x="186690" y="224790"/>
                  </a:cubicBezTo>
                  <a:cubicBezTo>
                    <a:pt x="184150" y="224790"/>
                    <a:pt x="181610" y="224790"/>
                    <a:pt x="181610" y="226060"/>
                  </a:cubicBezTo>
                  <a:cubicBezTo>
                    <a:pt x="176530" y="231140"/>
                    <a:pt x="170180" y="234950"/>
                    <a:pt x="166370" y="241300"/>
                  </a:cubicBezTo>
                  <a:cubicBezTo>
                    <a:pt x="162560" y="247650"/>
                    <a:pt x="158750" y="251460"/>
                    <a:pt x="152400" y="252730"/>
                  </a:cubicBezTo>
                  <a:cubicBezTo>
                    <a:pt x="146050" y="254000"/>
                    <a:pt x="139700" y="260350"/>
                    <a:pt x="130810" y="256540"/>
                  </a:cubicBezTo>
                  <a:cubicBezTo>
                    <a:pt x="123190" y="254000"/>
                    <a:pt x="114300" y="256540"/>
                    <a:pt x="109220" y="251460"/>
                  </a:cubicBezTo>
                  <a:cubicBezTo>
                    <a:pt x="99060" y="252730"/>
                    <a:pt x="91440" y="255270"/>
                    <a:pt x="82550" y="256540"/>
                  </a:cubicBezTo>
                  <a:cubicBezTo>
                    <a:pt x="72390" y="259080"/>
                    <a:pt x="60960" y="257810"/>
                    <a:pt x="52070" y="265430"/>
                  </a:cubicBezTo>
                  <a:cubicBezTo>
                    <a:pt x="44450" y="271780"/>
                    <a:pt x="38100" y="278130"/>
                    <a:pt x="26670" y="276860"/>
                  </a:cubicBezTo>
                  <a:cubicBezTo>
                    <a:pt x="27940" y="284480"/>
                    <a:pt x="29210" y="290830"/>
                    <a:pt x="30480" y="298450"/>
                  </a:cubicBezTo>
                  <a:cubicBezTo>
                    <a:pt x="33020" y="318770"/>
                    <a:pt x="35560" y="339090"/>
                    <a:pt x="36830" y="359410"/>
                  </a:cubicBezTo>
                  <a:cubicBezTo>
                    <a:pt x="40640" y="384810"/>
                    <a:pt x="41910" y="408940"/>
                    <a:pt x="39370" y="433070"/>
                  </a:cubicBezTo>
                  <a:cubicBezTo>
                    <a:pt x="36830" y="467360"/>
                    <a:pt x="25400" y="1640840"/>
                    <a:pt x="13970" y="1672590"/>
                  </a:cubicBezTo>
                  <a:lnTo>
                    <a:pt x="2540" y="1699260"/>
                  </a:lnTo>
                  <a:cubicBezTo>
                    <a:pt x="0" y="1705610"/>
                    <a:pt x="3810" y="1709420"/>
                    <a:pt x="10160" y="1710690"/>
                  </a:cubicBezTo>
                  <a:cubicBezTo>
                    <a:pt x="17780" y="1711960"/>
                    <a:pt x="20320" y="1717040"/>
                    <a:pt x="22860" y="1723390"/>
                  </a:cubicBezTo>
                  <a:cubicBezTo>
                    <a:pt x="25400" y="1733550"/>
                    <a:pt x="21590" y="1743710"/>
                    <a:pt x="26670" y="1753870"/>
                  </a:cubicBezTo>
                  <a:cubicBezTo>
                    <a:pt x="29210" y="1758950"/>
                    <a:pt x="26670" y="1767840"/>
                    <a:pt x="25400" y="1775460"/>
                  </a:cubicBezTo>
                  <a:cubicBezTo>
                    <a:pt x="24130" y="1785620"/>
                    <a:pt x="26670" y="1795780"/>
                    <a:pt x="30480" y="1804670"/>
                  </a:cubicBezTo>
                  <a:cubicBezTo>
                    <a:pt x="39370" y="1819910"/>
                    <a:pt x="40640" y="1837690"/>
                    <a:pt x="40640" y="1854200"/>
                  </a:cubicBezTo>
                  <a:cubicBezTo>
                    <a:pt x="40640" y="1858010"/>
                    <a:pt x="41910" y="1861820"/>
                    <a:pt x="43180" y="1864360"/>
                  </a:cubicBezTo>
                  <a:cubicBezTo>
                    <a:pt x="45720" y="1866900"/>
                    <a:pt x="50800" y="1869440"/>
                    <a:pt x="55880" y="1870710"/>
                  </a:cubicBezTo>
                  <a:lnTo>
                    <a:pt x="86360" y="1885950"/>
                  </a:lnTo>
                  <a:cubicBezTo>
                    <a:pt x="100330" y="1893570"/>
                    <a:pt x="111760" y="1892300"/>
                    <a:pt x="124460" y="1883410"/>
                  </a:cubicBezTo>
                  <a:cubicBezTo>
                    <a:pt x="125730" y="1882140"/>
                    <a:pt x="129540" y="1880870"/>
                    <a:pt x="130810" y="1880870"/>
                  </a:cubicBezTo>
                  <a:cubicBezTo>
                    <a:pt x="139700" y="1882140"/>
                    <a:pt x="148590" y="1882140"/>
                    <a:pt x="156210" y="1889760"/>
                  </a:cubicBezTo>
                  <a:cubicBezTo>
                    <a:pt x="165100" y="1897380"/>
                    <a:pt x="177800" y="1902460"/>
                    <a:pt x="187960" y="1908810"/>
                  </a:cubicBezTo>
                  <a:cubicBezTo>
                    <a:pt x="194310" y="1912620"/>
                    <a:pt x="201930" y="1917700"/>
                    <a:pt x="205740" y="1922780"/>
                  </a:cubicBezTo>
                  <a:cubicBezTo>
                    <a:pt x="208280" y="1925320"/>
                    <a:pt x="210820" y="1927860"/>
                    <a:pt x="213360" y="1929130"/>
                  </a:cubicBezTo>
                  <a:cubicBezTo>
                    <a:pt x="227330" y="1934210"/>
                    <a:pt x="234950" y="1946910"/>
                    <a:pt x="243840" y="1957070"/>
                  </a:cubicBezTo>
                  <a:cubicBezTo>
                    <a:pt x="251460" y="1965960"/>
                    <a:pt x="261620" y="1971040"/>
                    <a:pt x="273050" y="1972310"/>
                  </a:cubicBezTo>
                  <a:cubicBezTo>
                    <a:pt x="285750" y="1974850"/>
                    <a:pt x="298450" y="1976120"/>
                    <a:pt x="311150" y="1978660"/>
                  </a:cubicBezTo>
                  <a:cubicBezTo>
                    <a:pt x="316230" y="1979930"/>
                    <a:pt x="322580" y="1981200"/>
                    <a:pt x="327660" y="1983740"/>
                  </a:cubicBezTo>
                  <a:cubicBezTo>
                    <a:pt x="334010" y="1986280"/>
                    <a:pt x="340360" y="1986280"/>
                    <a:pt x="345440" y="1990090"/>
                  </a:cubicBezTo>
                  <a:cubicBezTo>
                    <a:pt x="353060" y="1996440"/>
                    <a:pt x="360680" y="2000250"/>
                    <a:pt x="370840" y="1997710"/>
                  </a:cubicBezTo>
                  <a:cubicBezTo>
                    <a:pt x="374650" y="1996440"/>
                    <a:pt x="379730" y="1998980"/>
                    <a:pt x="383540" y="2000250"/>
                  </a:cubicBezTo>
                  <a:cubicBezTo>
                    <a:pt x="384810" y="2000250"/>
                    <a:pt x="386080" y="2001520"/>
                    <a:pt x="387350" y="2001520"/>
                  </a:cubicBezTo>
                  <a:cubicBezTo>
                    <a:pt x="401320" y="2002790"/>
                    <a:pt x="414020" y="2000250"/>
                    <a:pt x="426720" y="1997710"/>
                  </a:cubicBezTo>
                  <a:cubicBezTo>
                    <a:pt x="431800" y="1996440"/>
                    <a:pt x="436880" y="1995170"/>
                    <a:pt x="441960" y="1992630"/>
                  </a:cubicBezTo>
                  <a:cubicBezTo>
                    <a:pt x="455930" y="1986280"/>
                    <a:pt x="469900" y="1979930"/>
                    <a:pt x="482600" y="1972310"/>
                  </a:cubicBezTo>
                  <a:cubicBezTo>
                    <a:pt x="491490" y="1967230"/>
                    <a:pt x="500380" y="1962150"/>
                    <a:pt x="510540" y="1967230"/>
                  </a:cubicBezTo>
                  <a:lnTo>
                    <a:pt x="515620" y="1967230"/>
                  </a:lnTo>
                  <a:cubicBezTo>
                    <a:pt x="524510" y="1967230"/>
                    <a:pt x="533400" y="1965960"/>
                    <a:pt x="541020" y="1964690"/>
                  </a:cubicBezTo>
                  <a:cubicBezTo>
                    <a:pt x="542290" y="1964690"/>
                    <a:pt x="544830" y="1964690"/>
                    <a:pt x="544830" y="1963420"/>
                  </a:cubicBezTo>
                  <a:cubicBezTo>
                    <a:pt x="548640" y="1958340"/>
                    <a:pt x="554990" y="1958340"/>
                    <a:pt x="561340" y="1957070"/>
                  </a:cubicBezTo>
                  <a:cubicBezTo>
                    <a:pt x="571500" y="1955800"/>
                    <a:pt x="581660" y="1955800"/>
                    <a:pt x="589280" y="1949450"/>
                  </a:cubicBezTo>
                  <a:cubicBezTo>
                    <a:pt x="596900" y="1944370"/>
                    <a:pt x="604520" y="1943100"/>
                    <a:pt x="613410" y="1941830"/>
                  </a:cubicBezTo>
                  <a:cubicBezTo>
                    <a:pt x="614680" y="1941830"/>
                    <a:pt x="617220" y="1940560"/>
                    <a:pt x="618490" y="1940560"/>
                  </a:cubicBezTo>
                  <a:cubicBezTo>
                    <a:pt x="624840" y="1939290"/>
                    <a:pt x="631190" y="1935480"/>
                    <a:pt x="636270" y="1936750"/>
                  </a:cubicBezTo>
                  <a:cubicBezTo>
                    <a:pt x="647700" y="1939290"/>
                    <a:pt x="652780" y="1935480"/>
                    <a:pt x="660400" y="1925320"/>
                  </a:cubicBezTo>
                  <a:cubicBezTo>
                    <a:pt x="661670" y="1922780"/>
                    <a:pt x="665480" y="1921510"/>
                    <a:pt x="668020" y="1920240"/>
                  </a:cubicBezTo>
                  <a:cubicBezTo>
                    <a:pt x="674370" y="1918970"/>
                    <a:pt x="680720" y="1920240"/>
                    <a:pt x="687070" y="1918970"/>
                  </a:cubicBezTo>
                  <a:cubicBezTo>
                    <a:pt x="690880" y="1918970"/>
                    <a:pt x="694690" y="1915160"/>
                    <a:pt x="697230" y="1915160"/>
                  </a:cubicBezTo>
                  <a:cubicBezTo>
                    <a:pt x="707390" y="1916430"/>
                    <a:pt x="718820" y="1912620"/>
                    <a:pt x="727710" y="1918970"/>
                  </a:cubicBezTo>
                  <a:cubicBezTo>
                    <a:pt x="728980" y="1920240"/>
                    <a:pt x="731520" y="1920240"/>
                    <a:pt x="734060" y="1920240"/>
                  </a:cubicBezTo>
                  <a:cubicBezTo>
                    <a:pt x="750570" y="1921510"/>
                    <a:pt x="764540" y="1926590"/>
                    <a:pt x="775970" y="1936750"/>
                  </a:cubicBezTo>
                  <a:cubicBezTo>
                    <a:pt x="779780" y="1940560"/>
                    <a:pt x="784860" y="1943100"/>
                    <a:pt x="788670" y="1945640"/>
                  </a:cubicBezTo>
                  <a:cubicBezTo>
                    <a:pt x="792480" y="1948180"/>
                    <a:pt x="797560" y="1948180"/>
                    <a:pt x="801370" y="1949450"/>
                  </a:cubicBezTo>
                  <a:cubicBezTo>
                    <a:pt x="805180" y="1950720"/>
                    <a:pt x="807720" y="1951990"/>
                    <a:pt x="811530" y="1951990"/>
                  </a:cubicBezTo>
                  <a:cubicBezTo>
                    <a:pt x="817880" y="1951990"/>
                    <a:pt x="822960" y="1954530"/>
                    <a:pt x="826770" y="1959610"/>
                  </a:cubicBezTo>
                  <a:cubicBezTo>
                    <a:pt x="828040" y="1960880"/>
                    <a:pt x="829310" y="1962150"/>
                    <a:pt x="830580" y="1964690"/>
                  </a:cubicBezTo>
                  <a:cubicBezTo>
                    <a:pt x="829310" y="1968500"/>
                    <a:pt x="836930" y="1978660"/>
                    <a:pt x="842010" y="1978660"/>
                  </a:cubicBezTo>
                  <a:cubicBezTo>
                    <a:pt x="850900" y="1978660"/>
                    <a:pt x="859790" y="1981200"/>
                    <a:pt x="867410" y="1987550"/>
                  </a:cubicBezTo>
                  <a:cubicBezTo>
                    <a:pt x="868680" y="1988820"/>
                    <a:pt x="871220" y="1988820"/>
                    <a:pt x="873760" y="1987550"/>
                  </a:cubicBezTo>
                  <a:cubicBezTo>
                    <a:pt x="877570" y="1986280"/>
                    <a:pt x="880110" y="1986280"/>
                    <a:pt x="882650" y="1990090"/>
                  </a:cubicBezTo>
                  <a:cubicBezTo>
                    <a:pt x="883920" y="1991360"/>
                    <a:pt x="889000" y="1991360"/>
                    <a:pt x="891540" y="1991360"/>
                  </a:cubicBezTo>
                  <a:cubicBezTo>
                    <a:pt x="897890" y="1991360"/>
                    <a:pt x="905510" y="1990090"/>
                    <a:pt x="911860" y="1991360"/>
                  </a:cubicBezTo>
                  <a:cubicBezTo>
                    <a:pt x="923290" y="1992630"/>
                    <a:pt x="933450" y="1993900"/>
                    <a:pt x="944880" y="1996440"/>
                  </a:cubicBezTo>
                  <a:cubicBezTo>
                    <a:pt x="947420" y="1996440"/>
                    <a:pt x="949960" y="1997710"/>
                    <a:pt x="951230" y="1998980"/>
                  </a:cubicBezTo>
                  <a:cubicBezTo>
                    <a:pt x="953770" y="2005330"/>
                    <a:pt x="960120" y="2005330"/>
                    <a:pt x="963930" y="2006600"/>
                  </a:cubicBezTo>
                  <a:cubicBezTo>
                    <a:pt x="967740" y="2007870"/>
                    <a:pt x="972820" y="2009140"/>
                    <a:pt x="975360" y="2009140"/>
                  </a:cubicBezTo>
                  <a:cubicBezTo>
                    <a:pt x="976630" y="2007870"/>
                    <a:pt x="979170" y="2006600"/>
                    <a:pt x="981710" y="2004060"/>
                  </a:cubicBezTo>
                  <a:cubicBezTo>
                    <a:pt x="976630" y="2004060"/>
                    <a:pt x="974090" y="2005330"/>
                    <a:pt x="971550" y="2005330"/>
                  </a:cubicBezTo>
                  <a:cubicBezTo>
                    <a:pt x="976630" y="1998980"/>
                    <a:pt x="981710" y="1997710"/>
                    <a:pt x="988060" y="2001520"/>
                  </a:cubicBezTo>
                  <a:cubicBezTo>
                    <a:pt x="995680" y="2007870"/>
                    <a:pt x="1002030" y="2007870"/>
                    <a:pt x="1010920" y="2001520"/>
                  </a:cubicBezTo>
                  <a:lnTo>
                    <a:pt x="1018540" y="1997710"/>
                  </a:lnTo>
                  <a:lnTo>
                    <a:pt x="1018540" y="1991360"/>
                  </a:lnTo>
                  <a:cubicBezTo>
                    <a:pt x="1022350" y="1992630"/>
                    <a:pt x="1026160" y="1995170"/>
                    <a:pt x="1028700" y="1995170"/>
                  </a:cubicBezTo>
                  <a:cubicBezTo>
                    <a:pt x="1036320" y="1991360"/>
                    <a:pt x="1043940" y="1987550"/>
                    <a:pt x="1050290" y="1982470"/>
                  </a:cubicBezTo>
                  <a:cubicBezTo>
                    <a:pt x="1057910" y="1977390"/>
                    <a:pt x="1064260" y="1971040"/>
                    <a:pt x="1070610" y="1965960"/>
                  </a:cubicBezTo>
                  <a:cubicBezTo>
                    <a:pt x="1071880" y="1965960"/>
                    <a:pt x="1071880" y="1964690"/>
                    <a:pt x="1073150" y="1964690"/>
                  </a:cubicBezTo>
                  <a:cubicBezTo>
                    <a:pt x="1082040" y="1962150"/>
                    <a:pt x="1089660" y="1960880"/>
                    <a:pt x="1098550" y="1958340"/>
                  </a:cubicBezTo>
                  <a:cubicBezTo>
                    <a:pt x="1103630" y="1957070"/>
                    <a:pt x="1107440" y="1954530"/>
                    <a:pt x="1112520" y="1953260"/>
                  </a:cubicBezTo>
                  <a:cubicBezTo>
                    <a:pt x="1116330" y="1951990"/>
                    <a:pt x="1118870" y="1951990"/>
                    <a:pt x="1122680" y="1950720"/>
                  </a:cubicBezTo>
                  <a:lnTo>
                    <a:pt x="1135380" y="1950720"/>
                  </a:lnTo>
                  <a:cubicBezTo>
                    <a:pt x="1137920" y="1950720"/>
                    <a:pt x="1141730" y="1950720"/>
                    <a:pt x="1144270" y="1949450"/>
                  </a:cubicBezTo>
                  <a:cubicBezTo>
                    <a:pt x="1145540" y="1946910"/>
                    <a:pt x="1148080" y="1943100"/>
                    <a:pt x="1149350" y="1943100"/>
                  </a:cubicBezTo>
                  <a:cubicBezTo>
                    <a:pt x="1153160" y="1943100"/>
                    <a:pt x="1155700" y="1945640"/>
                    <a:pt x="1159510" y="1946910"/>
                  </a:cubicBezTo>
                  <a:cubicBezTo>
                    <a:pt x="1160780" y="1946910"/>
                    <a:pt x="1160780" y="1948180"/>
                    <a:pt x="1160780" y="1949450"/>
                  </a:cubicBezTo>
                  <a:cubicBezTo>
                    <a:pt x="1165860" y="1954530"/>
                    <a:pt x="1169670" y="1960880"/>
                    <a:pt x="1174750" y="1965960"/>
                  </a:cubicBezTo>
                  <a:cubicBezTo>
                    <a:pt x="1181100" y="1972310"/>
                    <a:pt x="1187450" y="1972310"/>
                    <a:pt x="1191260" y="1968500"/>
                  </a:cubicBezTo>
                  <a:cubicBezTo>
                    <a:pt x="1197610" y="1963420"/>
                    <a:pt x="1202690" y="1959610"/>
                    <a:pt x="1211580" y="1962150"/>
                  </a:cubicBezTo>
                  <a:cubicBezTo>
                    <a:pt x="1212850" y="1962150"/>
                    <a:pt x="1215390" y="1963420"/>
                    <a:pt x="1216660" y="1962150"/>
                  </a:cubicBezTo>
                  <a:cubicBezTo>
                    <a:pt x="1223010" y="1959610"/>
                    <a:pt x="1230630" y="1957070"/>
                    <a:pt x="1236980" y="1953260"/>
                  </a:cubicBezTo>
                  <a:cubicBezTo>
                    <a:pt x="1240790" y="1951990"/>
                    <a:pt x="1245870" y="1951990"/>
                    <a:pt x="1247140" y="1949450"/>
                  </a:cubicBezTo>
                  <a:cubicBezTo>
                    <a:pt x="1250950" y="1941830"/>
                    <a:pt x="1257300" y="1938020"/>
                    <a:pt x="1263650" y="1932940"/>
                  </a:cubicBezTo>
                  <a:cubicBezTo>
                    <a:pt x="1267460" y="1929130"/>
                    <a:pt x="1271270" y="1924050"/>
                    <a:pt x="1275080" y="1922780"/>
                  </a:cubicBezTo>
                  <a:cubicBezTo>
                    <a:pt x="1283970" y="1920240"/>
                    <a:pt x="1290320" y="1912620"/>
                    <a:pt x="1297940" y="1907540"/>
                  </a:cubicBezTo>
                  <a:cubicBezTo>
                    <a:pt x="1304290" y="1903730"/>
                    <a:pt x="1308100" y="1896110"/>
                    <a:pt x="1314450" y="1894840"/>
                  </a:cubicBezTo>
                  <a:cubicBezTo>
                    <a:pt x="1324610" y="1892300"/>
                    <a:pt x="1332230" y="1885950"/>
                    <a:pt x="1341120" y="1879600"/>
                  </a:cubicBezTo>
                  <a:cubicBezTo>
                    <a:pt x="1346200" y="1875790"/>
                    <a:pt x="1352550" y="1873250"/>
                    <a:pt x="1358900" y="1874520"/>
                  </a:cubicBezTo>
                  <a:cubicBezTo>
                    <a:pt x="1362710" y="1875790"/>
                    <a:pt x="1367790" y="1874520"/>
                    <a:pt x="1370330" y="1873250"/>
                  </a:cubicBezTo>
                  <a:cubicBezTo>
                    <a:pt x="1375410" y="1870710"/>
                    <a:pt x="1380490" y="1866900"/>
                    <a:pt x="1385570" y="1864360"/>
                  </a:cubicBezTo>
                  <a:cubicBezTo>
                    <a:pt x="1389380" y="1861820"/>
                    <a:pt x="1393190" y="1859280"/>
                    <a:pt x="1397000" y="1859280"/>
                  </a:cubicBezTo>
                  <a:cubicBezTo>
                    <a:pt x="1409700" y="1858010"/>
                    <a:pt x="1419860" y="1855470"/>
                    <a:pt x="1426210" y="1842770"/>
                  </a:cubicBezTo>
                  <a:cubicBezTo>
                    <a:pt x="1428750" y="1837690"/>
                    <a:pt x="1441450" y="1831340"/>
                    <a:pt x="1446530" y="1833880"/>
                  </a:cubicBezTo>
                  <a:cubicBezTo>
                    <a:pt x="1455420" y="1837690"/>
                    <a:pt x="1461770" y="1835150"/>
                    <a:pt x="1466850" y="1827530"/>
                  </a:cubicBezTo>
                  <a:cubicBezTo>
                    <a:pt x="1470660" y="1823720"/>
                    <a:pt x="1475740" y="1824990"/>
                    <a:pt x="1479550" y="1827530"/>
                  </a:cubicBezTo>
                  <a:cubicBezTo>
                    <a:pt x="1482090" y="1830070"/>
                    <a:pt x="1484630" y="1831340"/>
                    <a:pt x="1487170" y="1831340"/>
                  </a:cubicBezTo>
                  <a:cubicBezTo>
                    <a:pt x="1496060" y="1832610"/>
                    <a:pt x="1506220" y="1831340"/>
                    <a:pt x="1515110" y="1832610"/>
                  </a:cubicBezTo>
                  <a:cubicBezTo>
                    <a:pt x="1522730" y="1833880"/>
                    <a:pt x="1530350" y="1831340"/>
                    <a:pt x="1535430" y="1826260"/>
                  </a:cubicBezTo>
                  <a:cubicBezTo>
                    <a:pt x="1540510" y="1821180"/>
                    <a:pt x="1544320" y="1821180"/>
                    <a:pt x="1551940" y="1823720"/>
                  </a:cubicBezTo>
                  <a:cubicBezTo>
                    <a:pt x="1558290" y="1826260"/>
                    <a:pt x="1563370" y="1832610"/>
                    <a:pt x="1572260" y="1831340"/>
                  </a:cubicBezTo>
                  <a:cubicBezTo>
                    <a:pt x="1579880" y="1830070"/>
                    <a:pt x="1588770" y="1833880"/>
                    <a:pt x="1597660" y="1830070"/>
                  </a:cubicBezTo>
                  <a:lnTo>
                    <a:pt x="1602740" y="1830070"/>
                  </a:lnTo>
                  <a:cubicBezTo>
                    <a:pt x="1610360" y="1832610"/>
                    <a:pt x="1617980" y="1833880"/>
                    <a:pt x="1624330" y="1840230"/>
                  </a:cubicBezTo>
                  <a:cubicBezTo>
                    <a:pt x="1631950" y="1846580"/>
                    <a:pt x="1633220" y="1799590"/>
                    <a:pt x="1640840" y="1804670"/>
                  </a:cubicBezTo>
                  <a:cubicBezTo>
                    <a:pt x="1652270" y="1812290"/>
                    <a:pt x="1649730" y="1804670"/>
                    <a:pt x="1661160" y="1811020"/>
                  </a:cubicBezTo>
                  <a:cubicBezTo>
                    <a:pt x="1670050" y="1814830"/>
                    <a:pt x="1666240" y="1800860"/>
                    <a:pt x="1676400" y="1803400"/>
                  </a:cubicBezTo>
                  <a:cubicBezTo>
                    <a:pt x="1677670" y="1803400"/>
                    <a:pt x="1692910" y="1813560"/>
                    <a:pt x="1692910" y="1812290"/>
                  </a:cubicBezTo>
                  <a:cubicBezTo>
                    <a:pt x="1699260" y="1808480"/>
                    <a:pt x="1705610" y="1770380"/>
                    <a:pt x="1711960" y="1771650"/>
                  </a:cubicBezTo>
                  <a:cubicBezTo>
                    <a:pt x="1724660" y="1775460"/>
                    <a:pt x="1736090" y="1772920"/>
                    <a:pt x="1747520" y="1767840"/>
                  </a:cubicBezTo>
                  <a:cubicBezTo>
                    <a:pt x="1753870" y="1765300"/>
                    <a:pt x="1764030" y="1756410"/>
                    <a:pt x="1769110" y="1760220"/>
                  </a:cubicBezTo>
                  <a:cubicBezTo>
                    <a:pt x="1778000" y="1766570"/>
                    <a:pt x="1786890" y="1769110"/>
                    <a:pt x="1797050" y="1770380"/>
                  </a:cubicBezTo>
                  <a:cubicBezTo>
                    <a:pt x="1798320" y="1770380"/>
                    <a:pt x="1799590" y="1771650"/>
                    <a:pt x="1800860" y="1772920"/>
                  </a:cubicBezTo>
                  <a:cubicBezTo>
                    <a:pt x="1804670" y="1778000"/>
                    <a:pt x="1822450" y="1764030"/>
                    <a:pt x="1826260" y="1769110"/>
                  </a:cubicBezTo>
                  <a:cubicBezTo>
                    <a:pt x="1831340" y="1776730"/>
                    <a:pt x="1836420" y="1784350"/>
                    <a:pt x="1841500" y="1790700"/>
                  </a:cubicBezTo>
                  <a:cubicBezTo>
                    <a:pt x="1844040" y="1793240"/>
                    <a:pt x="1847850" y="1794510"/>
                    <a:pt x="1849120" y="1797050"/>
                  </a:cubicBezTo>
                  <a:cubicBezTo>
                    <a:pt x="1850390" y="1803400"/>
                    <a:pt x="1852930" y="1805940"/>
                    <a:pt x="1859280" y="1805940"/>
                  </a:cubicBezTo>
                  <a:cubicBezTo>
                    <a:pt x="1863090" y="1805940"/>
                    <a:pt x="1866900" y="1807210"/>
                    <a:pt x="1869440" y="1809750"/>
                  </a:cubicBezTo>
                  <a:cubicBezTo>
                    <a:pt x="1875790" y="1813560"/>
                    <a:pt x="1880870" y="1817370"/>
                    <a:pt x="1885950" y="1821180"/>
                  </a:cubicBezTo>
                  <a:cubicBezTo>
                    <a:pt x="1892300" y="1824990"/>
                    <a:pt x="1898650" y="1828800"/>
                    <a:pt x="1901190" y="1835150"/>
                  </a:cubicBezTo>
                  <a:cubicBezTo>
                    <a:pt x="1902460" y="1837690"/>
                    <a:pt x="1903730" y="1838960"/>
                    <a:pt x="1905000" y="1840230"/>
                  </a:cubicBezTo>
                  <a:cubicBezTo>
                    <a:pt x="1910080" y="1845310"/>
                    <a:pt x="1915160" y="1849120"/>
                    <a:pt x="1920240" y="1854200"/>
                  </a:cubicBezTo>
                  <a:cubicBezTo>
                    <a:pt x="1927860" y="1860550"/>
                    <a:pt x="1934210" y="1868170"/>
                    <a:pt x="1941830" y="1874520"/>
                  </a:cubicBezTo>
                  <a:cubicBezTo>
                    <a:pt x="1944370" y="1875790"/>
                    <a:pt x="1946910" y="1878330"/>
                    <a:pt x="1949450" y="1879600"/>
                  </a:cubicBezTo>
                  <a:cubicBezTo>
                    <a:pt x="1954530" y="1882140"/>
                    <a:pt x="1959610" y="1884680"/>
                    <a:pt x="1963420" y="1888490"/>
                  </a:cubicBezTo>
                  <a:cubicBezTo>
                    <a:pt x="1967230" y="1892300"/>
                    <a:pt x="1985010" y="1869440"/>
                    <a:pt x="1987550" y="1874520"/>
                  </a:cubicBezTo>
                  <a:cubicBezTo>
                    <a:pt x="1987550" y="1875790"/>
                    <a:pt x="1988820" y="1875790"/>
                    <a:pt x="1990090" y="1875790"/>
                  </a:cubicBezTo>
                  <a:cubicBezTo>
                    <a:pt x="1997710" y="1882140"/>
                    <a:pt x="2005330" y="1879600"/>
                    <a:pt x="2012950" y="1877060"/>
                  </a:cubicBezTo>
                  <a:cubicBezTo>
                    <a:pt x="2015490" y="1875790"/>
                    <a:pt x="2018030" y="1874520"/>
                    <a:pt x="2019300" y="1875790"/>
                  </a:cubicBezTo>
                  <a:cubicBezTo>
                    <a:pt x="2028190" y="1879600"/>
                    <a:pt x="2034540" y="1888490"/>
                    <a:pt x="2045970" y="1889760"/>
                  </a:cubicBezTo>
                  <a:cubicBezTo>
                    <a:pt x="2045970" y="1889760"/>
                    <a:pt x="2047240" y="1889760"/>
                    <a:pt x="2047240" y="1891030"/>
                  </a:cubicBezTo>
                  <a:cubicBezTo>
                    <a:pt x="2049780" y="1898650"/>
                    <a:pt x="2057400" y="1898650"/>
                    <a:pt x="2063750" y="1899920"/>
                  </a:cubicBezTo>
                  <a:cubicBezTo>
                    <a:pt x="2067560" y="1899920"/>
                    <a:pt x="2071370" y="1901190"/>
                    <a:pt x="2073910" y="1902460"/>
                  </a:cubicBezTo>
                  <a:cubicBezTo>
                    <a:pt x="2081530" y="1906270"/>
                    <a:pt x="2089150" y="1911350"/>
                    <a:pt x="2098040" y="1913890"/>
                  </a:cubicBezTo>
                  <a:cubicBezTo>
                    <a:pt x="2109470" y="1917700"/>
                    <a:pt x="2120900" y="1920240"/>
                    <a:pt x="2129790" y="1926590"/>
                  </a:cubicBezTo>
                  <a:cubicBezTo>
                    <a:pt x="2131060" y="1926590"/>
                    <a:pt x="2132330" y="1926590"/>
                    <a:pt x="2132330" y="1927860"/>
                  </a:cubicBezTo>
                  <a:cubicBezTo>
                    <a:pt x="2136140" y="1930400"/>
                    <a:pt x="2142490" y="1931670"/>
                    <a:pt x="2145030" y="1935480"/>
                  </a:cubicBezTo>
                  <a:cubicBezTo>
                    <a:pt x="2148840" y="1943100"/>
                    <a:pt x="2159000" y="1941830"/>
                    <a:pt x="2164080" y="1948180"/>
                  </a:cubicBezTo>
                  <a:lnTo>
                    <a:pt x="2165350" y="1948180"/>
                  </a:lnTo>
                  <a:cubicBezTo>
                    <a:pt x="2170430" y="1948180"/>
                    <a:pt x="2175510" y="1949450"/>
                    <a:pt x="2181860" y="1949450"/>
                  </a:cubicBezTo>
                  <a:cubicBezTo>
                    <a:pt x="2184400" y="1948180"/>
                    <a:pt x="2188210" y="1945640"/>
                    <a:pt x="2190750" y="1945640"/>
                  </a:cubicBezTo>
                  <a:cubicBezTo>
                    <a:pt x="2202180" y="1949450"/>
                    <a:pt x="2213610" y="1949450"/>
                    <a:pt x="2221230" y="1939290"/>
                  </a:cubicBezTo>
                  <a:cubicBezTo>
                    <a:pt x="2222500" y="1938020"/>
                    <a:pt x="2225040" y="1938020"/>
                    <a:pt x="2227580" y="1938020"/>
                  </a:cubicBezTo>
                  <a:lnTo>
                    <a:pt x="2237740" y="1938020"/>
                  </a:lnTo>
                  <a:cubicBezTo>
                    <a:pt x="2249170" y="1935480"/>
                    <a:pt x="2259330" y="1932940"/>
                    <a:pt x="2270760" y="1931670"/>
                  </a:cubicBezTo>
                  <a:cubicBezTo>
                    <a:pt x="2275840" y="1930400"/>
                    <a:pt x="2282190" y="1932940"/>
                    <a:pt x="2287270" y="1934210"/>
                  </a:cubicBezTo>
                  <a:cubicBezTo>
                    <a:pt x="2292350" y="1935480"/>
                    <a:pt x="2297430" y="1935480"/>
                    <a:pt x="2302510" y="1935480"/>
                  </a:cubicBezTo>
                  <a:cubicBezTo>
                    <a:pt x="2308860" y="1935480"/>
                    <a:pt x="2313940" y="1932940"/>
                    <a:pt x="2320290" y="1932940"/>
                  </a:cubicBezTo>
                  <a:cubicBezTo>
                    <a:pt x="2325370" y="1931670"/>
                    <a:pt x="2331720" y="1931670"/>
                    <a:pt x="2336800" y="1930400"/>
                  </a:cubicBezTo>
                  <a:cubicBezTo>
                    <a:pt x="2348230" y="1927860"/>
                    <a:pt x="2358390" y="1925320"/>
                    <a:pt x="2369820" y="1924050"/>
                  </a:cubicBezTo>
                  <a:cubicBezTo>
                    <a:pt x="2377440" y="1880870"/>
                    <a:pt x="2376170" y="1830070"/>
                    <a:pt x="2376170" y="1778000"/>
                  </a:cubicBezTo>
                  <a:close/>
                </a:path>
              </a:pathLst>
            </a:custGeom>
            <a:blipFill>
              <a:blip r:embed="rId7"/>
              <a:stretch>
                <a:fillRect l="-25164" r="-25164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8751213" y="873647"/>
            <a:ext cx="9038827" cy="1948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76"/>
              </a:lnSpc>
            </a:pPr>
            <a:r>
              <a:rPr lang="en-US" sz="6075" b="1" spc="-182">
                <a:solidFill>
                  <a:srgbClr val="002B4B"/>
                </a:solidFill>
                <a:latin typeface="Oswald Bold"/>
                <a:ea typeface="Oswald Bold"/>
                <a:cs typeface="Oswald Bold"/>
                <a:sym typeface="Oswald Bold"/>
              </a:rPr>
              <a:t>FUNCIONALIDADES DE HERRAMIENTAS DE AUDITORÍA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751213" y="3153990"/>
            <a:ext cx="8972152" cy="1989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16"/>
              </a:lnSpc>
            </a:pPr>
            <a:r>
              <a:rPr lang="en-US" sz="229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 esta sección vamos a profundizar en las funcionalidades específicas de tres categorías críticas de herramientas de auditoría. No solo veremos qué hacen, sino cómo nos ayudan en el trabajo diario y qué valor concreto aportan a nuestra labor como auditores.</a:t>
            </a:r>
          </a:p>
        </p:txBody>
      </p:sp>
    </p:spTree>
  </p:cSld>
  <p:clrMapOvr>
    <a:masterClrMapping/>
  </p:clrMapOvr>
  <p:transition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27" r="-60913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795710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1F416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990" y="1232157"/>
            <a:ext cx="4330443" cy="4330443"/>
            <a:chOff x="0" y="0"/>
            <a:chExt cx="6198133" cy="6198133"/>
          </a:xfrm>
        </p:grpSpPr>
        <p:sp>
          <p:nvSpPr>
            <p:cNvPr id="13" name="Freeform 13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6"/>
              <a:stretch>
                <a:fillRect l="-25073" r="-25073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08081" y="2367153"/>
            <a:ext cx="1265242" cy="5125652"/>
            <a:chOff x="0" y="0"/>
            <a:chExt cx="614319" cy="24886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4737435" y="2367153"/>
            <a:ext cx="1265242" cy="5125652"/>
            <a:chOff x="0" y="0"/>
            <a:chExt cx="614319" cy="24886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0318557" y="3955327"/>
            <a:ext cx="1263405" cy="5125652"/>
            <a:chOff x="0" y="0"/>
            <a:chExt cx="613428" cy="24886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4747911" y="3955327"/>
            <a:ext cx="1263405" cy="5125652"/>
            <a:chOff x="0" y="0"/>
            <a:chExt cx="613428" cy="24886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16211" y="177241"/>
            <a:ext cx="15350479" cy="1688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5"/>
              </a:lnSpc>
            </a:pPr>
            <a:r>
              <a:rPr lang="en-US" sz="5277" b="1" spc="-158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SOFTWARE DE ANÁLISIS DE DATOS ACL ANALYTICS / IDEA</a:t>
            </a:r>
          </a:p>
          <a:p>
            <a:pPr marL="0" lvl="0" indent="0" algn="l">
              <a:lnSpc>
                <a:spcPts val="6755"/>
              </a:lnSpc>
            </a:pPr>
            <a:endParaRPr lang="en-US" sz="5277" b="1" spc="-158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10366906" y="-737795"/>
            <a:ext cx="1166706" cy="5125652"/>
            <a:chOff x="0" y="0"/>
            <a:chExt cx="566477" cy="24886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796261" y="-737795"/>
            <a:ext cx="1166706" cy="5125652"/>
            <a:chOff x="0" y="0"/>
            <a:chExt cx="566477" cy="24886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0328636" y="794187"/>
            <a:ext cx="1238119" cy="5120525"/>
            <a:chOff x="0" y="0"/>
            <a:chExt cx="601752" cy="24886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14753560" y="794187"/>
            <a:ext cx="1238119" cy="5120525"/>
            <a:chOff x="0" y="0"/>
            <a:chExt cx="601752" cy="24886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0342742" y="5518396"/>
            <a:ext cx="1215034" cy="5125652"/>
            <a:chOff x="0" y="0"/>
            <a:chExt cx="589942" cy="248868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4772097" y="5518396"/>
            <a:ext cx="1215034" cy="5125652"/>
            <a:chOff x="0" y="0"/>
            <a:chExt cx="589942" cy="24886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5400000">
            <a:off x="10342742" y="7038230"/>
            <a:ext cx="1215034" cy="5125652"/>
            <a:chOff x="0" y="0"/>
            <a:chExt cx="589942" cy="2488684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5400000">
            <a:off x="14772097" y="7038230"/>
            <a:ext cx="1215034" cy="5125652"/>
            <a:chOff x="0" y="0"/>
            <a:chExt cx="589942" cy="248868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4020320" y="5838263"/>
            <a:ext cx="2623185" cy="2623185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t="-1969" b="-1969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9041369" y="4549982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Muestreo Estadístico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696778" y="4559507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Funciones integradas para seleccionar muestras aleatorias, monetarias o sistemáticas con alto nivel de confianza.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9050927" y="6139074"/>
            <a:ext cx="3798664" cy="8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Análisis de Duplicados y Vacíos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96778" y="6148599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Identifica registros duplicados, transacciones faltantes o campos vacíos que pueden indicar errores o fraudes.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050927" y="1513351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Importación de Datos: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2706336" y="1402207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Capacidad de conectarse y leer datos de múltiples fuentes (ERP, bases de datos SQL/NoSQL, hojas de cálculo, archivos planos).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050264" y="2987723"/>
            <a:ext cx="3794864" cy="816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5"/>
              </a:lnSpc>
            </a:pPr>
            <a:r>
              <a:rPr lang="en-US" sz="2447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Lenguaje de Scripting Potente: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702016" y="2997248"/>
            <a:ext cx="5051268" cy="58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5"/>
              </a:lnSpc>
            </a:pPr>
            <a:r>
              <a:rPr lang="en-US" sz="1748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Permite automatizar flujos de trabajo de análisis complejos y repetitivos.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9050927" y="7726329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Generación de Informes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696778" y="7735854"/>
            <a:ext cx="5056326" cy="5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Creación de informes ejecutivos y detallados con gráficos y tablas que resumen los hallazgos.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050927" y="9246163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Integración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2696778" y="9255688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Suelen ofrecer conectores para sistemas ERP como SAP, Oracle y plataformas de gestión de auditoría como TeamMate.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27" r="-60913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795710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1F416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990" y="1232157"/>
            <a:ext cx="4330443" cy="4330443"/>
            <a:chOff x="0" y="0"/>
            <a:chExt cx="6198133" cy="6198133"/>
          </a:xfrm>
        </p:grpSpPr>
        <p:sp>
          <p:nvSpPr>
            <p:cNvPr id="13" name="Freeform 13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6"/>
              <a:stretch>
                <a:fillRect l="-25073" r="-25073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08081" y="2367153"/>
            <a:ext cx="1265242" cy="5125652"/>
            <a:chOff x="0" y="0"/>
            <a:chExt cx="614319" cy="24886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4737435" y="2367153"/>
            <a:ext cx="1265242" cy="5125652"/>
            <a:chOff x="0" y="0"/>
            <a:chExt cx="614319" cy="24886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0318557" y="3955327"/>
            <a:ext cx="1263405" cy="5125652"/>
            <a:chOff x="0" y="0"/>
            <a:chExt cx="613428" cy="24886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4747911" y="3955327"/>
            <a:ext cx="1263405" cy="5125652"/>
            <a:chOff x="0" y="0"/>
            <a:chExt cx="613428" cy="24886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35261" y="-796657"/>
            <a:ext cx="16579475" cy="2750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endParaRPr/>
          </a:p>
          <a:p>
            <a:pPr algn="l">
              <a:lnSpc>
                <a:spcPts val="7295"/>
              </a:lnSpc>
            </a:pPr>
            <a:r>
              <a:rPr lang="en-US" sz="5699" b="1" spc="-17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PLATAFORMAS SIEM SPLUNK</a:t>
            </a:r>
          </a:p>
          <a:p>
            <a:pPr marL="0" lvl="0" indent="0" algn="l">
              <a:lnSpc>
                <a:spcPts val="7295"/>
              </a:lnSpc>
            </a:pPr>
            <a:endParaRPr lang="en-US" sz="5699" b="1" spc="-17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10366906" y="-737795"/>
            <a:ext cx="1166706" cy="5125652"/>
            <a:chOff x="0" y="0"/>
            <a:chExt cx="566477" cy="24886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796261" y="-737795"/>
            <a:ext cx="1166706" cy="5125652"/>
            <a:chOff x="0" y="0"/>
            <a:chExt cx="566477" cy="24886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0328636" y="794187"/>
            <a:ext cx="1238119" cy="5120525"/>
            <a:chOff x="0" y="0"/>
            <a:chExt cx="601752" cy="24886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14753560" y="794187"/>
            <a:ext cx="1238119" cy="5120525"/>
            <a:chOff x="0" y="0"/>
            <a:chExt cx="601752" cy="24886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0342742" y="5518396"/>
            <a:ext cx="1215034" cy="5125652"/>
            <a:chOff x="0" y="0"/>
            <a:chExt cx="589942" cy="248868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4772097" y="5518396"/>
            <a:ext cx="1215034" cy="5125652"/>
            <a:chOff x="0" y="0"/>
            <a:chExt cx="589942" cy="24886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698706" y="5562600"/>
            <a:ext cx="3420037" cy="342003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38888" r="-38888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907672" y="4549982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Alertas en Tiempo Real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96778" y="4490642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Configura reglas para generar alertas automáticas cuando se detectan actividades sospechosas (ej. múltiples intentos de login fallidos).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774289" y="6139074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Dashboards y Visualización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696778" y="6098895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Paneles interactivos que muestran el estado de seguridad de la organización de un vistazo (métricas KPIs, mapas de calor).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50489" y="1373632"/>
            <a:ext cx="3798664" cy="8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Agregación y Correlación de Datos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706336" y="1373632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Recopila logs de miles de dispositivos (servidores, firewalls, routers) y correlaciona eventos para identificar patrones de ataque complejos.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854289" y="2987723"/>
            <a:ext cx="3794864" cy="81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5"/>
              </a:lnSpc>
            </a:pPr>
            <a:r>
              <a:rPr lang="en-US" sz="2447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Búsqueda e Investigación Ad-Hoc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702016" y="2997248"/>
            <a:ext cx="5051268" cy="589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5"/>
              </a:lnSpc>
            </a:pPr>
            <a:r>
              <a:rPr lang="en-US" sz="1748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Lenguaje de búsqueda potente (SPL en Splunk) para investigar incidentes de seguridad de manera forense.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898114" y="7726329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Cumplimiento Normativo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96778" y="7666989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Incluye apps y plantillas preconfiguradas para estándares como PCI-DSS, SOX, ISO 27001, generando los informes de cumplimiento necesarios.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327" r="-60913" b="-15371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985480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00032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795710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1F4163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002B4B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0990" y="1232157"/>
            <a:ext cx="4330443" cy="4330443"/>
            <a:chOff x="0" y="0"/>
            <a:chExt cx="6198133" cy="6198133"/>
          </a:xfrm>
        </p:grpSpPr>
        <p:sp>
          <p:nvSpPr>
            <p:cNvPr id="13" name="Freeform 13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blipFill>
              <a:blip r:embed="rId6"/>
              <a:stretch>
                <a:fillRect l="-25073" r="-25073"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14" name="Group 14"/>
          <p:cNvGrpSpPr/>
          <p:nvPr/>
        </p:nvGrpSpPr>
        <p:grpSpPr>
          <a:xfrm rot="5400000">
            <a:off x="10308081" y="2367153"/>
            <a:ext cx="1265242" cy="5125652"/>
            <a:chOff x="0" y="0"/>
            <a:chExt cx="614319" cy="24886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5400000">
            <a:off x="14737435" y="2367153"/>
            <a:ext cx="1265242" cy="5125652"/>
            <a:chOff x="0" y="0"/>
            <a:chExt cx="614319" cy="24886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4319" cy="2488685"/>
            </a:xfrm>
            <a:custGeom>
              <a:avLst/>
              <a:gdLst/>
              <a:ahLst/>
              <a:cxnLst/>
              <a:rect l="l" t="t" r="r" b="b"/>
              <a:pathLst>
                <a:path w="614319" h="2488685">
                  <a:moveTo>
                    <a:pt x="204884" y="2469615"/>
                  </a:moveTo>
                  <a:cubicBezTo>
                    <a:pt x="236378" y="2481129"/>
                    <a:pt x="272184" y="2488685"/>
                    <a:pt x="307325" y="2488685"/>
                  </a:cubicBezTo>
                  <a:cubicBezTo>
                    <a:pt x="342468" y="2488685"/>
                    <a:pt x="376284" y="2482207"/>
                    <a:pt x="407446" y="2470694"/>
                  </a:cubicBezTo>
                  <a:cubicBezTo>
                    <a:pt x="408110" y="2470334"/>
                    <a:pt x="408773" y="2470334"/>
                    <a:pt x="409436" y="2469975"/>
                  </a:cubicBezTo>
                  <a:cubicBezTo>
                    <a:pt x="526465" y="2423919"/>
                    <a:pt x="612662" y="2302306"/>
                    <a:pt x="614319" y="2122956"/>
                  </a:cubicBezTo>
                  <a:lnTo>
                    <a:pt x="614319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8" y="2303024"/>
                    <a:pt x="86529" y="2424640"/>
                    <a:pt x="204884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614319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5400000">
            <a:off x="10318557" y="3955327"/>
            <a:ext cx="1263405" cy="5125652"/>
            <a:chOff x="0" y="0"/>
            <a:chExt cx="613428" cy="248868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4747911" y="3955327"/>
            <a:ext cx="1263405" cy="5125652"/>
            <a:chOff x="0" y="0"/>
            <a:chExt cx="613428" cy="248868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13428" cy="2488685"/>
            </a:xfrm>
            <a:custGeom>
              <a:avLst/>
              <a:gdLst/>
              <a:ahLst/>
              <a:cxnLst/>
              <a:rect l="l" t="t" r="r" b="b"/>
              <a:pathLst>
                <a:path w="613428" h="2488685">
                  <a:moveTo>
                    <a:pt x="204586" y="2469615"/>
                  </a:moveTo>
                  <a:cubicBezTo>
                    <a:pt x="236035" y="2481129"/>
                    <a:pt x="271789" y="2488685"/>
                    <a:pt x="306879" y="2488685"/>
                  </a:cubicBezTo>
                  <a:cubicBezTo>
                    <a:pt x="341971" y="2488685"/>
                    <a:pt x="375737" y="2482207"/>
                    <a:pt x="406855" y="2470694"/>
                  </a:cubicBezTo>
                  <a:cubicBezTo>
                    <a:pt x="407518" y="2470334"/>
                    <a:pt x="408180" y="2470334"/>
                    <a:pt x="408841" y="2469975"/>
                  </a:cubicBezTo>
                  <a:cubicBezTo>
                    <a:pt x="525701" y="2423919"/>
                    <a:pt x="611773" y="2302306"/>
                    <a:pt x="613428" y="2122956"/>
                  </a:cubicBezTo>
                  <a:lnTo>
                    <a:pt x="613428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55" y="2303024"/>
                    <a:pt x="86403" y="2424640"/>
                    <a:pt x="204586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613428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835261" y="142821"/>
            <a:ext cx="16579475" cy="183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95"/>
              </a:lnSpc>
            </a:pPr>
            <a:r>
              <a:rPr lang="en-US" sz="5699" b="1" spc="-17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PLATAFORMAS DE GESTIÓN DE AUDITORÍA TEAMMATE+</a:t>
            </a:r>
          </a:p>
          <a:p>
            <a:pPr marL="0" lvl="0" indent="0" algn="l">
              <a:lnSpc>
                <a:spcPts val="7295"/>
              </a:lnSpc>
            </a:pPr>
            <a:endParaRPr lang="en-US" sz="5699" b="1" spc="-170">
              <a:solidFill>
                <a:srgbClr val="FFFFFF"/>
              </a:solidFill>
              <a:latin typeface="Oswald Bold"/>
              <a:ea typeface="Oswald Bold"/>
              <a:cs typeface="Oswald Bold"/>
              <a:sym typeface="Oswald Bold"/>
            </a:endParaRPr>
          </a:p>
        </p:txBody>
      </p:sp>
      <p:grpSp>
        <p:nvGrpSpPr>
          <p:cNvPr id="27" name="Group 27"/>
          <p:cNvGrpSpPr/>
          <p:nvPr/>
        </p:nvGrpSpPr>
        <p:grpSpPr>
          <a:xfrm rot="5400000">
            <a:off x="10366906" y="-737795"/>
            <a:ext cx="1166706" cy="5125652"/>
            <a:chOff x="0" y="0"/>
            <a:chExt cx="566477" cy="24886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14796261" y="-737795"/>
            <a:ext cx="1166706" cy="5125652"/>
            <a:chOff x="0" y="0"/>
            <a:chExt cx="566477" cy="24886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66477" cy="2488685"/>
            </a:xfrm>
            <a:custGeom>
              <a:avLst/>
              <a:gdLst/>
              <a:ahLst/>
              <a:cxnLst/>
              <a:rect l="l" t="t" r="r" b="b"/>
              <a:pathLst>
                <a:path w="566477" h="2488685">
                  <a:moveTo>
                    <a:pt x="188928" y="2469615"/>
                  </a:moveTo>
                  <a:cubicBezTo>
                    <a:pt x="217969" y="2481129"/>
                    <a:pt x="250986" y="2488685"/>
                    <a:pt x="283391" y="2488685"/>
                  </a:cubicBezTo>
                  <a:cubicBezTo>
                    <a:pt x="315797" y="2488685"/>
                    <a:pt x="346979" y="2482207"/>
                    <a:pt x="375715" y="2470694"/>
                  </a:cubicBezTo>
                  <a:cubicBezTo>
                    <a:pt x="376327" y="2470334"/>
                    <a:pt x="376938" y="2470334"/>
                    <a:pt x="377549" y="2469975"/>
                  </a:cubicBezTo>
                  <a:cubicBezTo>
                    <a:pt x="485464" y="2423919"/>
                    <a:pt x="564949" y="2302306"/>
                    <a:pt x="566477" y="2122956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29" y="2303024"/>
                    <a:pt x="79790" y="2424640"/>
                    <a:pt x="188928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566477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0328636" y="794187"/>
            <a:ext cx="1238119" cy="5120525"/>
            <a:chOff x="0" y="0"/>
            <a:chExt cx="601752" cy="248868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14753560" y="794187"/>
            <a:ext cx="1238119" cy="5120525"/>
            <a:chOff x="0" y="0"/>
            <a:chExt cx="601752" cy="248868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1752" cy="2488685"/>
            </a:xfrm>
            <a:custGeom>
              <a:avLst/>
              <a:gdLst/>
              <a:ahLst/>
              <a:cxnLst/>
              <a:rect l="l" t="t" r="r" b="b"/>
              <a:pathLst>
                <a:path w="601752" h="2488685">
                  <a:moveTo>
                    <a:pt x="200692" y="2469615"/>
                  </a:moveTo>
                  <a:cubicBezTo>
                    <a:pt x="231543" y="2481129"/>
                    <a:pt x="266616" y="2488685"/>
                    <a:pt x="301038" y="2488685"/>
                  </a:cubicBezTo>
                  <a:cubicBezTo>
                    <a:pt x="335462" y="2488685"/>
                    <a:pt x="368586" y="2482207"/>
                    <a:pt x="399111" y="2470694"/>
                  </a:cubicBezTo>
                  <a:cubicBezTo>
                    <a:pt x="399761" y="2470334"/>
                    <a:pt x="400411" y="2470334"/>
                    <a:pt x="401060" y="2469975"/>
                  </a:cubicBezTo>
                  <a:cubicBezTo>
                    <a:pt x="515695" y="2423919"/>
                    <a:pt x="600129" y="2302306"/>
                    <a:pt x="601752" y="2122956"/>
                  </a:cubicBezTo>
                  <a:lnTo>
                    <a:pt x="60175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624" y="2303024"/>
                    <a:pt x="84758" y="2424640"/>
                    <a:pt x="200692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0175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0342742" y="5518396"/>
            <a:ext cx="1215034" cy="5125652"/>
            <a:chOff x="0" y="0"/>
            <a:chExt cx="589942" cy="2488684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5400000">
            <a:off x="14772097" y="5518396"/>
            <a:ext cx="1215034" cy="5125652"/>
            <a:chOff x="0" y="0"/>
            <a:chExt cx="589942" cy="2488684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9942" cy="2488685"/>
            </a:xfrm>
            <a:custGeom>
              <a:avLst/>
              <a:gdLst/>
              <a:ahLst/>
              <a:cxnLst/>
              <a:rect l="l" t="t" r="r" b="b"/>
              <a:pathLst>
                <a:path w="589942" h="2488685">
                  <a:moveTo>
                    <a:pt x="196753" y="2469615"/>
                  </a:moveTo>
                  <a:cubicBezTo>
                    <a:pt x="226998" y="2481129"/>
                    <a:pt x="261383" y="2488685"/>
                    <a:pt x="295130" y="2488685"/>
                  </a:cubicBezTo>
                  <a:cubicBezTo>
                    <a:pt x="328878" y="2488685"/>
                    <a:pt x="361352" y="2482207"/>
                    <a:pt x="391278" y="2470694"/>
                  </a:cubicBezTo>
                  <a:cubicBezTo>
                    <a:pt x="391915" y="2470334"/>
                    <a:pt x="392552" y="2470334"/>
                    <a:pt x="393188" y="2469975"/>
                  </a:cubicBezTo>
                  <a:cubicBezTo>
                    <a:pt x="505573" y="2423919"/>
                    <a:pt x="588350" y="2302306"/>
                    <a:pt x="589942" y="2122956"/>
                  </a:cubicBezTo>
                  <a:lnTo>
                    <a:pt x="589942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1592" y="2303024"/>
                    <a:pt x="83095" y="2424640"/>
                    <a:pt x="196753" y="2469615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589942" cy="2409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3698706" y="5562600"/>
            <a:ext cx="3420037" cy="3420037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907672" y="4549982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Seguimiento de Hallazgos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2696778" y="4490642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Gestiona el ciclo de vida completo de un hallazgo, desde su identificación hasta su verificación de cierre por parte de la administración.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8774289" y="6139074"/>
            <a:ext cx="3798664" cy="8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Biblioteca de Mejores Prácticas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696778" y="6098895"/>
            <a:ext cx="5056326" cy="590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Almacena programas de auditoría estandarizados y metodologías para asegurar la consistencia.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50489" y="1373632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Planificación y Riesgos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706336" y="1373632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Permite documentar el universo auditable, realizar evaluaciones de riesgo y planificar el plan anual de auditoría.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854289" y="2987723"/>
            <a:ext cx="3794864" cy="81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55"/>
              </a:lnSpc>
            </a:pPr>
            <a:r>
              <a:rPr lang="en-US" sz="2447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Papeles de Trabajo Digitales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702016" y="2997248"/>
            <a:ext cx="5051268" cy="88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5"/>
              </a:lnSpc>
            </a:pPr>
            <a:r>
              <a:rPr lang="en-US" sz="1748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Reemplaza los papeles de trabajo físicos por un entorno digital, organizado y seguro para documentar los hallazgos, evidencia y conclusiones.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898114" y="7726329"/>
            <a:ext cx="3798664" cy="40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58"/>
              </a:lnSpc>
            </a:pPr>
            <a:r>
              <a:rPr lang="en-US" sz="2450" b="1" spc="-73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Informes Ejecutivos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2696778" y="7666989"/>
            <a:ext cx="5056326" cy="8855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27"/>
              </a:lnSpc>
            </a:pPr>
            <a:r>
              <a:rPr lang="en-US" sz="1750" spc="-52">
                <a:solidFill>
                  <a:srgbClr val="000000"/>
                </a:solidFill>
                <a:latin typeface="Aileron"/>
                <a:ea typeface="Aileron"/>
                <a:cs typeface="Aileron"/>
                <a:sym typeface="Aileron"/>
              </a:rPr>
              <a:t>Genera informes con un formato profesional y consistente para el Comité de Auditoría y la Alta Dirección.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3" name="Group 3"/>
          <p:cNvGrpSpPr/>
          <p:nvPr/>
        </p:nvGrpSpPr>
        <p:grpSpPr>
          <a:xfrm>
            <a:off x="16733823" y="1449797"/>
            <a:ext cx="2569446" cy="1064796"/>
            <a:chOff x="0" y="0"/>
            <a:chExt cx="1170676" cy="48513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70676" cy="485136"/>
            </a:xfrm>
            <a:custGeom>
              <a:avLst/>
              <a:gdLst/>
              <a:ahLst/>
              <a:cxnLst/>
              <a:rect l="l" t="t" r="r" b="b"/>
              <a:pathLst>
                <a:path w="1170676" h="485136">
                  <a:moveTo>
                    <a:pt x="203200" y="0"/>
                  </a:moveTo>
                  <a:lnTo>
                    <a:pt x="1170676" y="0"/>
                  </a:lnTo>
                  <a:lnTo>
                    <a:pt x="967476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967476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23663" y="496302"/>
            <a:ext cx="2762079" cy="1064796"/>
            <a:chOff x="0" y="0"/>
            <a:chExt cx="1258442" cy="48513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8442" cy="485136"/>
            </a:xfrm>
            <a:custGeom>
              <a:avLst/>
              <a:gdLst/>
              <a:ahLst/>
              <a:cxnLst/>
              <a:rect l="l" t="t" r="r" b="b"/>
              <a:pathLst>
                <a:path w="1258442" h="485136">
                  <a:moveTo>
                    <a:pt x="203200" y="0"/>
                  </a:moveTo>
                  <a:lnTo>
                    <a:pt x="1258442" y="0"/>
                  </a:lnTo>
                  <a:lnTo>
                    <a:pt x="1055242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28575"/>
              <a:ext cx="1055242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948232"/>
            <a:ext cx="15920884" cy="1064796"/>
            <a:chOff x="0" y="0"/>
            <a:chExt cx="7253780" cy="48513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253780" cy="485136"/>
            </a:xfrm>
            <a:custGeom>
              <a:avLst/>
              <a:gdLst/>
              <a:ahLst/>
              <a:cxnLst/>
              <a:rect l="l" t="t" r="r" b="b"/>
              <a:pathLst>
                <a:path w="7253780" h="485136">
                  <a:moveTo>
                    <a:pt x="203200" y="0"/>
                  </a:moveTo>
                  <a:lnTo>
                    <a:pt x="7253780" y="0"/>
                  </a:lnTo>
                  <a:lnTo>
                    <a:pt x="7050580" y="485136"/>
                  </a:lnTo>
                  <a:lnTo>
                    <a:pt x="0" y="485136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1600" y="-28575"/>
              <a:ext cx="7050580" cy="5137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201627" y="3363006"/>
            <a:ext cx="10307072" cy="4346221"/>
            <a:chOff x="0" y="0"/>
            <a:chExt cx="13742763" cy="579496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4214"/>
              <a:ext cx="13742763" cy="5780747"/>
              <a:chOff x="0" y="0"/>
              <a:chExt cx="2425398" cy="102021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425398" cy="1020218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1020218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977343"/>
                    </a:lnTo>
                    <a:cubicBezTo>
                      <a:pt x="2425398" y="988714"/>
                      <a:pt x="2420881" y="999619"/>
                      <a:pt x="2412840" y="1007660"/>
                    </a:cubicBezTo>
                    <a:cubicBezTo>
                      <a:pt x="2404800" y="1015701"/>
                      <a:pt x="2393894" y="1020218"/>
                      <a:pt x="2382523" y="1020218"/>
                    </a:cubicBezTo>
                    <a:lnTo>
                      <a:pt x="42876" y="1020218"/>
                    </a:lnTo>
                    <a:cubicBezTo>
                      <a:pt x="31504" y="1020218"/>
                      <a:pt x="20599" y="1015701"/>
                      <a:pt x="12558" y="1007660"/>
                    </a:cubicBezTo>
                    <a:cubicBezTo>
                      <a:pt x="4517" y="999619"/>
                      <a:pt x="0" y="988714"/>
                      <a:pt x="0" y="977343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0B132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2425398" cy="104879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13742763" cy="1169339"/>
              <a:chOff x="0" y="0"/>
              <a:chExt cx="2425398" cy="20637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2425398" cy="206371"/>
              </a:xfrm>
              <a:custGeom>
                <a:avLst/>
                <a:gdLst/>
                <a:ahLst/>
                <a:cxnLst/>
                <a:rect l="l" t="t" r="r" b="b"/>
                <a:pathLst>
                  <a:path w="2425398" h="206371">
                    <a:moveTo>
                      <a:pt x="42876" y="0"/>
                    </a:moveTo>
                    <a:lnTo>
                      <a:pt x="2382523" y="0"/>
                    </a:lnTo>
                    <a:cubicBezTo>
                      <a:pt x="2393894" y="0"/>
                      <a:pt x="2404800" y="4517"/>
                      <a:pt x="2412840" y="12558"/>
                    </a:cubicBezTo>
                    <a:cubicBezTo>
                      <a:pt x="2420881" y="20599"/>
                      <a:pt x="2425398" y="31504"/>
                      <a:pt x="2425398" y="42876"/>
                    </a:cubicBezTo>
                    <a:lnTo>
                      <a:pt x="2425398" y="163496"/>
                    </a:lnTo>
                    <a:cubicBezTo>
                      <a:pt x="2425398" y="174867"/>
                      <a:pt x="2420881" y="185773"/>
                      <a:pt x="2412840" y="193813"/>
                    </a:cubicBezTo>
                    <a:cubicBezTo>
                      <a:pt x="2404800" y="201854"/>
                      <a:pt x="2393894" y="206371"/>
                      <a:pt x="2382523" y="206371"/>
                    </a:cubicBezTo>
                    <a:lnTo>
                      <a:pt x="42876" y="206371"/>
                    </a:lnTo>
                    <a:cubicBezTo>
                      <a:pt x="31504" y="206371"/>
                      <a:pt x="20599" y="201854"/>
                      <a:pt x="12558" y="193813"/>
                    </a:cubicBezTo>
                    <a:cubicBezTo>
                      <a:pt x="4517" y="185773"/>
                      <a:pt x="0" y="174867"/>
                      <a:pt x="0" y="163496"/>
                    </a:cubicBezTo>
                    <a:lnTo>
                      <a:pt x="0" y="42876"/>
                    </a:lnTo>
                    <a:cubicBezTo>
                      <a:pt x="0" y="31504"/>
                      <a:pt x="4517" y="20599"/>
                      <a:pt x="12558" y="12558"/>
                    </a:cubicBezTo>
                    <a:cubicBezTo>
                      <a:pt x="20599" y="4517"/>
                      <a:pt x="31504" y="0"/>
                      <a:pt x="42876" y="0"/>
                    </a:cubicBezTo>
                    <a:close/>
                  </a:path>
                </a:pathLst>
              </a:custGeom>
              <a:solidFill>
                <a:srgbClr val="1C3F60"/>
              </a:solidFill>
            </p:spPr>
            <p:txBody>
              <a:bodyPr/>
              <a:lstStyle/>
              <a:p>
                <a:endParaRPr lang="es-C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2425398" cy="23494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3005230" y="5275456"/>
            <a:ext cx="4835954" cy="4641810"/>
          </a:xfrm>
          <a:custGeom>
            <a:avLst/>
            <a:gdLst/>
            <a:ahLst/>
            <a:cxnLst/>
            <a:rect l="l" t="t" r="r" b="b"/>
            <a:pathLst>
              <a:path w="4835954" h="4641810">
                <a:moveTo>
                  <a:pt x="0" y="0"/>
                </a:moveTo>
                <a:lnTo>
                  <a:pt x="4835954" y="0"/>
                </a:lnTo>
                <a:lnTo>
                  <a:pt x="4835954" y="4641809"/>
                </a:lnTo>
                <a:lnTo>
                  <a:pt x="0" y="4641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20" name="TextBox 20"/>
          <p:cNvSpPr txBox="1"/>
          <p:nvPr/>
        </p:nvSpPr>
        <p:spPr>
          <a:xfrm>
            <a:off x="1183558" y="912587"/>
            <a:ext cx="15611168" cy="969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80"/>
              </a:lnSpc>
              <a:spcBef>
                <a:spcPct val="0"/>
              </a:spcBef>
            </a:pPr>
            <a:r>
              <a:rPr lang="en-US" sz="5700" b="1" spc="-171">
                <a:solidFill>
                  <a:srgbClr val="F3F6FA"/>
                </a:solidFill>
                <a:latin typeface="Oswald Bold"/>
                <a:ea typeface="Oswald Bold"/>
                <a:cs typeface="Oswald Bold"/>
                <a:sym typeface="Oswald Bold"/>
              </a:rPr>
              <a:t>HERRAMIENTAS DE ANÁLISIS DE DATOS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44574" y="4709662"/>
            <a:ext cx="9626913" cy="1943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El análisis de datos en auditoría consiste en examinar grandes volúmenes de información para detectar errores, fraudes o irregularidades y evaluar la efectividad de los controles internos.</a:t>
            </a:r>
          </a:p>
          <a:p>
            <a:pPr algn="just">
              <a:lnSpc>
                <a:spcPts val="3113"/>
              </a:lnSpc>
              <a:spcBef>
                <a:spcPct val="0"/>
              </a:spcBef>
            </a:pPr>
            <a:r>
              <a:rPr lang="en-US" sz="2224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 Permite a los auditores tomar decisiones basadas en evidencia, mejorando la precisión y eficiencia del proceso de auditoría.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01627" y="3487547"/>
            <a:ext cx="10112807" cy="41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3"/>
              </a:lnSpc>
              <a:spcBef>
                <a:spcPct val="0"/>
              </a:spcBef>
            </a:pPr>
            <a:r>
              <a:rPr lang="en-US" sz="2423" b="1" spc="-72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¿Qué es el análisis de datos?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3"/>
            <a:stretch>
              <a:fillRect l="-14903" r="-37059" b="-8062"/>
            </a:stretch>
          </a:blipFill>
        </p:spPr>
        <p:txBody>
          <a:bodyPr/>
          <a:lstStyle/>
          <a:p>
            <a:endParaRPr lang="es-CR"/>
          </a:p>
        </p:txBody>
      </p:sp>
      <p:sp>
        <p:nvSpPr>
          <p:cNvPr id="3" name="Freeform 3"/>
          <p:cNvSpPr/>
          <p:nvPr/>
        </p:nvSpPr>
        <p:spPr>
          <a:xfrm rot="-7900795">
            <a:off x="-1568568" y="1685176"/>
            <a:ext cx="6112039" cy="6112039"/>
          </a:xfrm>
          <a:custGeom>
            <a:avLst/>
            <a:gdLst/>
            <a:ahLst/>
            <a:cxnLst/>
            <a:rect l="l" t="t" r="r" b="b"/>
            <a:pathLst>
              <a:path w="6112039" h="6112039">
                <a:moveTo>
                  <a:pt x="0" y="0"/>
                </a:moveTo>
                <a:lnTo>
                  <a:pt x="6112039" y="0"/>
                </a:lnTo>
                <a:lnTo>
                  <a:pt x="6112039" y="6112039"/>
                </a:lnTo>
                <a:lnTo>
                  <a:pt x="0" y="6112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R"/>
          </a:p>
        </p:txBody>
      </p:sp>
      <p:grpSp>
        <p:nvGrpSpPr>
          <p:cNvPr id="4" name="Group 4"/>
          <p:cNvGrpSpPr/>
          <p:nvPr/>
        </p:nvGrpSpPr>
        <p:grpSpPr>
          <a:xfrm rot="-2700000">
            <a:off x="-2100403" y="7168078"/>
            <a:ext cx="5024499" cy="5024499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73960" y="0"/>
                  </a:moveTo>
                  <a:lnTo>
                    <a:pt x="738840" y="0"/>
                  </a:lnTo>
                  <a:cubicBezTo>
                    <a:pt x="779687" y="0"/>
                    <a:pt x="812800" y="33113"/>
                    <a:pt x="812800" y="73960"/>
                  </a:cubicBezTo>
                  <a:lnTo>
                    <a:pt x="812800" y="738840"/>
                  </a:lnTo>
                  <a:cubicBezTo>
                    <a:pt x="812800" y="779687"/>
                    <a:pt x="779687" y="812800"/>
                    <a:pt x="738840" y="812800"/>
                  </a:cubicBezTo>
                  <a:lnTo>
                    <a:pt x="73960" y="812800"/>
                  </a:lnTo>
                  <a:cubicBezTo>
                    <a:pt x="33113" y="812800"/>
                    <a:pt x="0" y="779687"/>
                    <a:pt x="0" y="738840"/>
                  </a:cubicBezTo>
                  <a:lnTo>
                    <a:pt x="0" y="73960"/>
                  </a:lnTo>
                  <a:cubicBezTo>
                    <a:pt x="0" y="33113"/>
                    <a:pt x="33113" y="0"/>
                    <a:pt x="73960" y="0"/>
                  </a:cubicBezTo>
                  <a:close/>
                </a:path>
              </a:pathLst>
            </a:custGeom>
            <a:solidFill>
              <a:srgbClr val="AFC1D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5598" y="1495406"/>
            <a:ext cx="5223127" cy="5223127"/>
            <a:chOff x="0" y="0"/>
            <a:chExt cx="6198133" cy="6198133"/>
          </a:xfrm>
        </p:grpSpPr>
        <p:sp>
          <p:nvSpPr>
            <p:cNvPr id="8" name="Freeform 8"/>
            <p:cNvSpPr/>
            <p:nvPr/>
          </p:nvSpPr>
          <p:spPr>
            <a:xfrm>
              <a:off x="-51816" y="0"/>
              <a:ext cx="6301740" cy="6198108"/>
            </a:xfrm>
            <a:custGeom>
              <a:avLst/>
              <a:gdLst/>
              <a:ahLst/>
              <a:cxnLst/>
              <a:rect l="l" t="t" r="r" b="b"/>
              <a:pathLst>
                <a:path w="6301740" h="6198108">
                  <a:moveTo>
                    <a:pt x="3150870" y="0"/>
                  </a:moveTo>
                  <a:cubicBezTo>
                    <a:pt x="3014980" y="0"/>
                    <a:pt x="2879217" y="51816"/>
                    <a:pt x="2775585" y="155448"/>
                  </a:cubicBezTo>
                  <a:lnTo>
                    <a:pt x="207264" y="2723769"/>
                  </a:lnTo>
                  <a:cubicBezTo>
                    <a:pt x="0" y="2931033"/>
                    <a:pt x="0" y="3267202"/>
                    <a:pt x="207264" y="3474466"/>
                  </a:cubicBezTo>
                  <a:lnTo>
                    <a:pt x="2775585" y="6042660"/>
                  </a:lnTo>
                  <a:cubicBezTo>
                    <a:pt x="2879217" y="6146292"/>
                    <a:pt x="3015107" y="6198108"/>
                    <a:pt x="3150870" y="6198108"/>
                  </a:cubicBezTo>
                  <a:cubicBezTo>
                    <a:pt x="3286633" y="6198108"/>
                    <a:pt x="3422523" y="6146292"/>
                    <a:pt x="3526155" y="6042660"/>
                  </a:cubicBezTo>
                  <a:lnTo>
                    <a:pt x="6094476" y="3474339"/>
                  </a:lnTo>
                  <a:cubicBezTo>
                    <a:pt x="6301740" y="3267075"/>
                    <a:pt x="6301740" y="2930906"/>
                    <a:pt x="6094476" y="2723642"/>
                  </a:cubicBezTo>
                  <a:lnTo>
                    <a:pt x="3526155" y="155448"/>
                  </a:lnTo>
                  <a:cubicBezTo>
                    <a:pt x="3422523" y="51816"/>
                    <a:pt x="3286760" y="0"/>
                    <a:pt x="3150870" y="0"/>
                  </a:cubicBezTo>
                  <a:close/>
                </a:path>
              </a:pathLst>
            </a:custGeom>
            <a:solidFill>
              <a:srgbClr val="0B132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s-CR"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4323220" y="729485"/>
            <a:ext cx="1462534" cy="146253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1750" y="0"/>
                  </a:moveTo>
                  <a:lnTo>
                    <a:pt x="691050" y="0"/>
                  </a:lnTo>
                  <a:cubicBezTo>
                    <a:pt x="758290" y="0"/>
                    <a:pt x="812800" y="54510"/>
                    <a:pt x="812800" y="121750"/>
                  </a:cubicBezTo>
                  <a:lnTo>
                    <a:pt x="812800" y="691050"/>
                  </a:lnTo>
                  <a:cubicBezTo>
                    <a:pt x="812800" y="758290"/>
                    <a:pt x="758290" y="812800"/>
                    <a:pt x="691050" y="812800"/>
                  </a:cubicBezTo>
                  <a:lnTo>
                    <a:pt x="121750" y="812800"/>
                  </a:lnTo>
                  <a:cubicBezTo>
                    <a:pt x="54510" y="812800"/>
                    <a:pt x="0" y="758290"/>
                    <a:pt x="0" y="691050"/>
                  </a:cubicBezTo>
                  <a:lnTo>
                    <a:pt x="0" y="121750"/>
                  </a:lnTo>
                  <a:cubicBezTo>
                    <a:pt x="0" y="54510"/>
                    <a:pt x="54510" y="0"/>
                    <a:pt x="121750" y="0"/>
                  </a:cubicBezTo>
                  <a:close/>
                </a:path>
              </a:pathLst>
            </a:custGeom>
            <a:solidFill>
              <a:srgbClr val="F3F6FA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9144002" y="-2464541"/>
            <a:ext cx="1166706" cy="7850586"/>
            <a:chOff x="0" y="0"/>
            <a:chExt cx="566477" cy="381173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66477" cy="3811736"/>
            </a:xfrm>
            <a:custGeom>
              <a:avLst/>
              <a:gdLst/>
              <a:ahLst/>
              <a:cxnLst/>
              <a:rect l="l" t="t" r="r" b="b"/>
              <a:pathLst>
                <a:path w="566477" h="3811736">
                  <a:moveTo>
                    <a:pt x="188928" y="3792667"/>
                  </a:moveTo>
                  <a:cubicBezTo>
                    <a:pt x="217969" y="3804181"/>
                    <a:pt x="250986" y="3811736"/>
                    <a:pt x="283391" y="3811736"/>
                  </a:cubicBezTo>
                  <a:cubicBezTo>
                    <a:pt x="315797" y="3811736"/>
                    <a:pt x="346979" y="3805259"/>
                    <a:pt x="375715" y="3793746"/>
                  </a:cubicBezTo>
                  <a:cubicBezTo>
                    <a:pt x="376327" y="3793386"/>
                    <a:pt x="376938" y="3793386"/>
                    <a:pt x="377549" y="3793027"/>
                  </a:cubicBezTo>
                  <a:cubicBezTo>
                    <a:pt x="485464" y="3746971"/>
                    <a:pt x="564949" y="3625357"/>
                    <a:pt x="566477" y="3416619"/>
                  </a:cubicBezTo>
                  <a:lnTo>
                    <a:pt x="566477" y="0"/>
                  </a:lnTo>
                  <a:lnTo>
                    <a:pt x="0" y="0"/>
                  </a:lnTo>
                  <a:lnTo>
                    <a:pt x="0" y="3414084"/>
                  </a:lnTo>
                  <a:cubicBezTo>
                    <a:pt x="1529" y="3626076"/>
                    <a:pt x="79790" y="3747691"/>
                    <a:pt x="188928" y="3792667"/>
                  </a:cubicBezTo>
                  <a:close/>
                </a:path>
              </a:pathLst>
            </a:custGeom>
            <a:solidFill>
              <a:srgbClr val="0B1320"/>
            </a:solidFill>
          </p:spPr>
          <p:txBody>
            <a:bodyPr/>
            <a:lstStyle/>
            <a:p>
              <a:endParaRPr lang="es-C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566477" cy="3722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5400000">
            <a:off x="1197465" y="861806"/>
            <a:ext cx="2118015" cy="5125652"/>
            <a:chOff x="0" y="0"/>
            <a:chExt cx="1028371" cy="248868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28371" cy="2488685"/>
            </a:xfrm>
            <a:custGeom>
              <a:avLst/>
              <a:gdLst/>
              <a:ahLst/>
              <a:cxnLst/>
              <a:rect l="l" t="t" r="r" b="b"/>
              <a:pathLst>
                <a:path w="1028371" h="2488685">
                  <a:moveTo>
                    <a:pt x="342975" y="2469615"/>
                  </a:moveTo>
                  <a:cubicBezTo>
                    <a:pt x="395697" y="2481129"/>
                    <a:pt x="455636" y="2488685"/>
                    <a:pt x="514462" y="2488685"/>
                  </a:cubicBezTo>
                  <a:cubicBezTo>
                    <a:pt x="573291" y="2488685"/>
                    <a:pt x="629899" y="2482207"/>
                    <a:pt x="682065" y="2470694"/>
                  </a:cubicBezTo>
                  <a:cubicBezTo>
                    <a:pt x="683176" y="2470334"/>
                    <a:pt x="684286" y="2470334"/>
                    <a:pt x="685395" y="2469975"/>
                  </a:cubicBezTo>
                  <a:cubicBezTo>
                    <a:pt x="881302" y="2423919"/>
                    <a:pt x="1025596" y="2302306"/>
                    <a:pt x="1028371" y="2122956"/>
                  </a:cubicBezTo>
                  <a:lnTo>
                    <a:pt x="1028371" y="0"/>
                  </a:lnTo>
                  <a:lnTo>
                    <a:pt x="0" y="0"/>
                  </a:lnTo>
                  <a:lnTo>
                    <a:pt x="0" y="2121381"/>
                  </a:lnTo>
                  <a:cubicBezTo>
                    <a:pt x="2775" y="2303024"/>
                    <a:pt x="144849" y="2424640"/>
                    <a:pt x="342975" y="2469615"/>
                  </a:cubicBezTo>
                  <a:close/>
                </a:path>
              </a:pathLst>
            </a:custGeom>
            <a:solidFill>
              <a:srgbClr val="1C3F6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C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28371" cy="239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9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4662940" y="6866963"/>
            <a:ext cx="3420037" cy="342003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s-CR"/>
            </a:p>
          </p:txBody>
        </p:sp>
      </p:grpSp>
      <p:sp>
        <p:nvSpPr>
          <p:cNvPr id="20" name="Freeform 20"/>
          <p:cNvSpPr/>
          <p:nvPr/>
        </p:nvSpPr>
        <p:spPr>
          <a:xfrm>
            <a:off x="5376477" y="3184567"/>
            <a:ext cx="12261417" cy="6667145"/>
          </a:xfrm>
          <a:custGeom>
            <a:avLst/>
            <a:gdLst/>
            <a:ahLst/>
            <a:cxnLst/>
            <a:rect l="l" t="t" r="r" b="b"/>
            <a:pathLst>
              <a:path w="12261417" h="6667145">
                <a:moveTo>
                  <a:pt x="0" y="0"/>
                </a:moveTo>
                <a:lnTo>
                  <a:pt x="12261417" y="0"/>
                </a:lnTo>
                <a:lnTo>
                  <a:pt x="12261417" y="6667146"/>
                </a:lnTo>
                <a:lnTo>
                  <a:pt x="0" y="66671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38100" cap="sq">
            <a:solidFill>
              <a:srgbClr val="596B7E"/>
            </a:solidFill>
            <a:prstDash val="solid"/>
            <a:miter/>
          </a:ln>
        </p:spPr>
        <p:txBody>
          <a:bodyPr/>
          <a:lstStyle/>
          <a:p>
            <a:endParaRPr lang="es-CR"/>
          </a:p>
        </p:txBody>
      </p:sp>
      <p:sp>
        <p:nvSpPr>
          <p:cNvPr id="21" name="Freeform 21"/>
          <p:cNvSpPr/>
          <p:nvPr/>
        </p:nvSpPr>
        <p:spPr>
          <a:xfrm>
            <a:off x="1173888" y="7805341"/>
            <a:ext cx="2842371" cy="1543281"/>
          </a:xfrm>
          <a:custGeom>
            <a:avLst/>
            <a:gdLst/>
            <a:ahLst/>
            <a:cxnLst/>
            <a:rect l="l" t="t" r="r" b="b"/>
            <a:pathLst>
              <a:path w="2842371" h="1543281">
                <a:moveTo>
                  <a:pt x="0" y="0"/>
                </a:moveTo>
                <a:lnTo>
                  <a:pt x="2842371" y="0"/>
                </a:lnTo>
                <a:lnTo>
                  <a:pt x="2842371" y="1543281"/>
                </a:lnTo>
                <a:lnTo>
                  <a:pt x="0" y="15432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rnd">
            <a:solidFill>
              <a:srgbClr val="596B7E"/>
            </a:solidFill>
            <a:prstDash val="solid"/>
            <a:round/>
          </a:ln>
        </p:spPr>
        <p:txBody>
          <a:bodyPr/>
          <a:lstStyle/>
          <a:p>
            <a:endParaRPr lang="es-CR"/>
          </a:p>
        </p:txBody>
      </p:sp>
      <p:sp>
        <p:nvSpPr>
          <p:cNvPr id="22" name="TextBox 22"/>
          <p:cNvSpPr txBox="1"/>
          <p:nvPr/>
        </p:nvSpPr>
        <p:spPr>
          <a:xfrm>
            <a:off x="6718548" y="1088402"/>
            <a:ext cx="6330112" cy="85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9"/>
              </a:lnSpc>
            </a:pPr>
            <a:r>
              <a:rPr lang="en-US" sz="5149" b="1" spc="-154">
                <a:solidFill>
                  <a:srgbClr val="F3F6FA"/>
                </a:solidFill>
                <a:latin typeface="Aileron Bold"/>
                <a:ea typeface="Aileron Bold"/>
                <a:cs typeface="Aileron Bold"/>
                <a:sym typeface="Aileron Bold"/>
              </a:rPr>
              <a:t>ACL ANALYTICS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911" y="2658565"/>
            <a:ext cx="4379123" cy="1366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26"/>
              </a:lnSpc>
            </a:pPr>
            <a:r>
              <a:rPr lang="en-US" sz="2050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Analiza grandes volúmenes de datos para detectar fraudes, errores o irregularidades y automatizar procesos de auditoría.</a:t>
            </a:r>
          </a:p>
        </p:txBody>
      </p:sp>
    </p:spTree>
  </p:cSld>
  <p:clrMapOvr>
    <a:masterClrMapping/>
  </p:clrMapOvr>
  <p:transition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2606</Words>
  <Application>Microsoft Office PowerPoint</Application>
  <PresentationFormat>Personalizado</PresentationFormat>
  <Paragraphs>349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9" baseType="lpstr">
      <vt:lpstr>Arial</vt:lpstr>
      <vt:lpstr>Oswald Bold</vt:lpstr>
      <vt:lpstr>Canva Sans Bold</vt:lpstr>
      <vt:lpstr>Aileron Bold</vt:lpstr>
      <vt:lpstr>Canva Sans</vt:lpstr>
      <vt:lpstr>Aileron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ProyectoAuditoria</dc:title>
  <cp:lastModifiedBy>Moises Valverde Díaz</cp:lastModifiedBy>
  <cp:revision>1</cp:revision>
  <dcterms:created xsi:type="dcterms:W3CDTF">2006-08-16T00:00:00Z</dcterms:created>
  <dcterms:modified xsi:type="dcterms:W3CDTF">2025-11-11T19:24:50Z</dcterms:modified>
  <dc:identifier>DAG2Yn9qW0g</dc:identifier>
</cp:coreProperties>
</file>